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263" r:id="rId3"/>
    <p:sldId id="264" r:id="rId4"/>
    <p:sldId id="262" r:id="rId5"/>
    <p:sldId id="265" r:id="rId6"/>
    <p:sldId id="266" r:id="rId7"/>
    <p:sldId id="257" r:id="rId8"/>
    <p:sldId id="258" r:id="rId9"/>
    <p:sldId id="259" r:id="rId10"/>
    <p:sldId id="260" r:id="rId11"/>
    <p:sldId id="261"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19"/>
    <p:restoredTop sz="94648"/>
  </p:normalViewPr>
  <p:slideViewPr>
    <p:cSldViewPr snapToGrid="0" snapToObjects="1" showGuides="1">
      <p:cViewPr varScale="1">
        <p:scale>
          <a:sx n="100" d="100"/>
          <a:sy n="100" d="100"/>
        </p:scale>
        <p:origin x="176" y="5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9CEC8C-519E-43E4-A5F2-8BEAEDDDBB3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304802A-A9F3-4C07-BEFA-3A07406A33DC}">
      <dgm:prSet/>
      <dgm:spPr/>
      <dgm:t>
        <a:bodyPr/>
        <a:lstStyle/>
        <a:p>
          <a:pPr>
            <a:lnSpc>
              <a:spcPct val="100000"/>
            </a:lnSpc>
          </a:pPr>
          <a:r>
            <a:rPr lang="en-US" dirty="0"/>
            <a:t>1. Collect a list of online </a:t>
          </a:r>
          <a:r>
            <a:rPr lang="en-US" b="1" dirty="0"/>
            <a:t>news platform</a:t>
          </a:r>
          <a:r>
            <a:rPr lang="en-US" dirty="0"/>
            <a:t> (will verify with the client) from two part:</a:t>
          </a:r>
        </a:p>
      </dgm:t>
    </dgm:pt>
    <dgm:pt modelId="{5F2C5752-4B12-4311-9F2E-786092BFF6F1}" type="parTrans" cxnId="{8E986750-6D77-4482-9994-9BC08282A892}">
      <dgm:prSet/>
      <dgm:spPr/>
      <dgm:t>
        <a:bodyPr/>
        <a:lstStyle/>
        <a:p>
          <a:endParaRPr lang="en-US"/>
        </a:p>
      </dgm:t>
    </dgm:pt>
    <dgm:pt modelId="{E83A4494-A94E-4CFA-A66E-144202F5F848}" type="sibTrans" cxnId="{8E986750-6D77-4482-9994-9BC08282A892}">
      <dgm:prSet/>
      <dgm:spPr/>
      <dgm:t>
        <a:bodyPr/>
        <a:lstStyle/>
        <a:p>
          <a:endParaRPr lang="en-US"/>
        </a:p>
      </dgm:t>
    </dgm:pt>
    <dgm:pt modelId="{85D47E5D-34D3-43D4-ADBE-65B907D7D531}">
      <dgm:prSet/>
      <dgm:spPr/>
      <dgm:t>
        <a:bodyPr/>
        <a:lstStyle/>
        <a:p>
          <a:pPr>
            <a:lnSpc>
              <a:spcPct val="100000"/>
            </a:lnSpc>
          </a:pPr>
          <a:r>
            <a:rPr lang="en-US"/>
            <a:t>a) social news platform, such as Fox news, CNN, Localmemphis</a:t>
          </a:r>
        </a:p>
      </dgm:t>
    </dgm:pt>
    <dgm:pt modelId="{E076926D-C9FE-48A5-9512-687A2E07064B}" type="parTrans" cxnId="{E5DF7D4B-6D5C-4459-B9D7-267C895C6F9B}">
      <dgm:prSet/>
      <dgm:spPr/>
      <dgm:t>
        <a:bodyPr/>
        <a:lstStyle/>
        <a:p>
          <a:endParaRPr lang="en-US"/>
        </a:p>
      </dgm:t>
    </dgm:pt>
    <dgm:pt modelId="{7FD45693-65CC-444A-B5A9-6146EC15C4FE}" type="sibTrans" cxnId="{E5DF7D4B-6D5C-4459-B9D7-267C895C6F9B}">
      <dgm:prSet/>
      <dgm:spPr/>
      <dgm:t>
        <a:bodyPr/>
        <a:lstStyle/>
        <a:p>
          <a:endParaRPr lang="en-US"/>
        </a:p>
      </dgm:t>
    </dgm:pt>
    <dgm:pt modelId="{FE791E8B-1813-4537-867F-65B523C5DD62}">
      <dgm:prSet/>
      <dgm:spPr/>
      <dgm:t>
        <a:bodyPr/>
        <a:lstStyle/>
        <a:p>
          <a:pPr>
            <a:lnSpc>
              <a:spcPct val="100000"/>
            </a:lnSpc>
          </a:pPr>
          <a:r>
            <a:rPr lang="en-US"/>
            <a:t>b) professional environment reporter news platform</a:t>
          </a:r>
        </a:p>
      </dgm:t>
    </dgm:pt>
    <dgm:pt modelId="{7744009F-1389-4716-A64F-92E641DD4866}" type="parTrans" cxnId="{52AB22E5-CF61-4182-B935-EC85F0E00B41}">
      <dgm:prSet/>
      <dgm:spPr/>
      <dgm:t>
        <a:bodyPr/>
        <a:lstStyle/>
        <a:p>
          <a:endParaRPr lang="en-US"/>
        </a:p>
      </dgm:t>
    </dgm:pt>
    <dgm:pt modelId="{A3C27BFB-FAC6-4B49-B5DC-9B7C5E885D8D}" type="sibTrans" cxnId="{52AB22E5-CF61-4182-B935-EC85F0E00B41}">
      <dgm:prSet/>
      <dgm:spPr/>
      <dgm:t>
        <a:bodyPr/>
        <a:lstStyle/>
        <a:p>
          <a:endParaRPr lang="en-US"/>
        </a:p>
      </dgm:t>
    </dgm:pt>
    <dgm:pt modelId="{BD8434B8-FC3E-4711-9A95-058C53FEB019}">
      <dgm:prSet/>
      <dgm:spPr/>
      <dgm:t>
        <a:bodyPr/>
        <a:lstStyle/>
        <a:p>
          <a:pPr>
            <a:lnSpc>
              <a:spcPct val="100000"/>
            </a:lnSpc>
          </a:pPr>
          <a:r>
            <a:rPr lang="en-US"/>
            <a:t>2. Collect a list of </a:t>
          </a:r>
          <a:r>
            <a:rPr lang="en-US" b="1"/>
            <a:t>seed/key word</a:t>
          </a:r>
          <a:r>
            <a:rPr lang="en-US"/>
            <a:t> of pollution event, including the professional vocabulary for the pollution terms, such as PM2.5 for the air pollution, so on.</a:t>
          </a:r>
        </a:p>
      </dgm:t>
    </dgm:pt>
    <dgm:pt modelId="{67761824-5663-41AB-91F2-0F83E15CF60E}" type="parTrans" cxnId="{0F6DAF59-6E5A-41CF-80ED-534A3B01C891}">
      <dgm:prSet/>
      <dgm:spPr/>
      <dgm:t>
        <a:bodyPr/>
        <a:lstStyle/>
        <a:p>
          <a:endParaRPr lang="en-US"/>
        </a:p>
      </dgm:t>
    </dgm:pt>
    <dgm:pt modelId="{3D46CE4D-F5B0-4A6B-B976-2766B6B4CF81}" type="sibTrans" cxnId="{0F6DAF59-6E5A-41CF-80ED-534A3B01C891}">
      <dgm:prSet/>
      <dgm:spPr/>
      <dgm:t>
        <a:bodyPr/>
        <a:lstStyle/>
        <a:p>
          <a:endParaRPr lang="en-US"/>
        </a:p>
      </dgm:t>
    </dgm:pt>
    <dgm:pt modelId="{B0A1FA0B-1C84-482D-9E3A-BB7D287E01C6}">
      <dgm:prSet/>
      <dgm:spPr/>
      <dgm:t>
        <a:bodyPr/>
        <a:lstStyle/>
        <a:p>
          <a:pPr>
            <a:lnSpc>
              <a:spcPct val="100000"/>
            </a:lnSpc>
          </a:pPr>
          <a:r>
            <a:rPr lang="en-US" dirty="0"/>
            <a:t>3. Design vision looking for the final report form of the Dashboard, word cloud, and map. </a:t>
          </a:r>
        </a:p>
      </dgm:t>
    </dgm:pt>
    <dgm:pt modelId="{452B9D5A-FBA4-4266-9467-90EE9E45F51E}" type="parTrans" cxnId="{0E395C48-789D-4AFC-983E-AE9F281B930A}">
      <dgm:prSet/>
      <dgm:spPr/>
      <dgm:t>
        <a:bodyPr/>
        <a:lstStyle/>
        <a:p>
          <a:endParaRPr lang="en-US"/>
        </a:p>
      </dgm:t>
    </dgm:pt>
    <dgm:pt modelId="{14CE144E-E7F3-452E-9758-637CAF5EB665}" type="sibTrans" cxnId="{0E395C48-789D-4AFC-983E-AE9F281B930A}">
      <dgm:prSet/>
      <dgm:spPr/>
      <dgm:t>
        <a:bodyPr/>
        <a:lstStyle/>
        <a:p>
          <a:endParaRPr lang="en-US"/>
        </a:p>
      </dgm:t>
    </dgm:pt>
    <dgm:pt modelId="{67BB3635-1544-4569-A99D-631689F6119C}" type="pres">
      <dgm:prSet presAssocID="{E29CEC8C-519E-43E4-A5F2-8BEAEDDDBB3D}" presName="root" presStyleCnt="0">
        <dgm:presLayoutVars>
          <dgm:dir/>
          <dgm:resizeHandles val="exact"/>
        </dgm:presLayoutVars>
      </dgm:prSet>
      <dgm:spPr/>
    </dgm:pt>
    <dgm:pt modelId="{336E7595-0F38-4502-AB36-445B6F053A9B}" type="pres">
      <dgm:prSet presAssocID="{3304802A-A9F3-4C07-BEFA-3A07406A33DC}" presName="compNode" presStyleCnt="0"/>
      <dgm:spPr/>
    </dgm:pt>
    <dgm:pt modelId="{6FBF0873-DF17-41AA-BC8D-7F2ADA3194A2}" type="pres">
      <dgm:prSet presAssocID="{3304802A-A9F3-4C07-BEFA-3A07406A33DC}" presName="bgRect" presStyleLbl="bgShp" presStyleIdx="0" presStyleCnt="3"/>
      <dgm:spPr/>
    </dgm:pt>
    <dgm:pt modelId="{F6050465-E30B-49A5-B107-C766B692E6DC}" type="pres">
      <dgm:prSet presAssocID="{3304802A-A9F3-4C07-BEFA-3A07406A33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wspaper"/>
        </a:ext>
      </dgm:extLst>
    </dgm:pt>
    <dgm:pt modelId="{33BD537B-EEF9-43D6-8057-FEF28841354E}" type="pres">
      <dgm:prSet presAssocID="{3304802A-A9F3-4C07-BEFA-3A07406A33DC}" presName="spaceRect" presStyleCnt="0"/>
      <dgm:spPr/>
    </dgm:pt>
    <dgm:pt modelId="{9429B9AD-146E-4EBE-BBBC-A9BCFB1C6DBE}" type="pres">
      <dgm:prSet presAssocID="{3304802A-A9F3-4C07-BEFA-3A07406A33DC}" presName="parTx" presStyleLbl="revTx" presStyleIdx="0" presStyleCnt="4">
        <dgm:presLayoutVars>
          <dgm:chMax val="0"/>
          <dgm:chPref val="0"/>
        </dgm:presLayoutVars>
      </dgm:prSet>
      <dgm:spPr/>
    </dgm:pt>
    <dgm:pt modelId="{DB0145BA-4D05-4415-B628-E3DA8F5957FE}" type="pres">
      <dgm:prSet presAssocID="{3304802A-A9F3-4C07-BEFA-3A07406A33DC}" presName="desTx" presStyleLbl="revTx" presStyleIdx="1" presStyleCnt="4">
        <dgm:presLayoutVars/>
      </dgm:prSet>
      <dgm:spPr/>
    </dgm:pt>
    <dgm:pt modelId="{F3571FA2-05D4-47C7-B147-794012CB4E7C}" type="pres">
      <dgm:prSet presAssocID="{E83A4494-A94E-4CFA-A66E-144202F5F848}" presName="sibTrans" presStyleCnt="0"/>
      <dgm:spPr/>
    </dgm:pt>
    <dgm:pt modelId="{C780F092-A1B2-4A22-93E0-92AE67DFF356}" type="pres">
      <dgm:prSet presAssocID="{BD8434B8-FC3E-4711-9A95-058C53FEB019}" presName="compNode" presStyleCnt="0"/>
      <dgm:spPr/>
    </dgm:pt>
    <dgm:pt modelId="{B3169AAB-2D42-482C-9951-FA82129E0274}" type="pres">
      <dgm:prSet presAssocID="{BD8434B8-FC3E-4711-9A95-058C53FEB019}" presName="bgRect" presStyleLbl="bgShp" presStyleIdx="1" presStyleCnt="3"/>
      <dgm:spPr/>
    </dgm:pt>
    <dgm:pt modelId="{2DD0E200-8BB2-4203-957A-0BEEB68E8FA3}" type="pres">
      <dgm:prSet presAssocID="{BD8434B8-FC3E-4711-9A95-058C53FEB0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elevision"/>
        </a:ext>
      </dgm:extLst>
    </dgm:pt>
    <dgm:pt modelId="{B2EC3165-B98D-485F-9BEC-89A4C158677A}" type="pres">
      <dgm:prSet presAssocID="{BD8434B8-FC3E-4711-9A95-058C53FEB019}" presName="spaceRect" presStyleCnt="0"/>
      <dgm:spPr/>
    </dgm:pt>
    <dgm:pt modelId="{3FD2E74E-C803-4F61-AEF8-CD0009974B1F}" type="pres">
      <dgm:prSet presAssocID="{BD8434B8-FC3E-4711-9A95-058C53FEB019}" presName="parTx" presStyleLbl="revTx" presStyleIdx="2" presStyleCnt="4">
        <dgm:presLayoutVars>
          <dgm:chMax val="0"/>
          <dgm:chPref val="0"/>
        </dgm:presLayoutVars>
      </dgm:prSet>
      <dgm:spPr/>
    </dgm:pt>
    <dgm:pt modelId="{8031B510-75B9-4D2E-8248-009E88EB091D}" type="pres">
      <dgm:prSet presAssocID="{3D46CE4D-F5B0-4A6B-B976-2766B6B4CF81}" presName="sibTrans" presStyleCnt="0"/>
      <dgm:spPr/>
    </dgm:pt>
    <dgm:pt modelId="{57AF890B-85BF-4CA3-A646-275411E5A2EE}" type="pres">
      <dgm:prSet presAssocID="{B0A1FA0B-1C84-482D-9E3A-BB7D287E01C6}" presName="compNode" presStyleCnt="0"/>
      <dgm:spPr/>
    </dgm:pt>
    <dgm:pt modelId="{CBBF2154-2E98-4305-8D02-CFCE5D0C6430}" type="pres">
      <dgm:prSet presAssocID="{B0A1FA0B-1C84-482D-9E3A-BB7D287E01C6}" presName="bgRect" presStyleLbl="bgShp" presStyleIdx="2" presStyleCnt="3"/>
      <dgm:spPr/>
    </dgm:pt>
    <dgm:pt modelId="{85E5263F-A9A7-4391-BC31-D3E140573289}" type="pres">
      <dgm:prSet presAssocID="{B0A1FA0B-1C84-482D-9E3A-BB7D287E01C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
        </a:ext>
      </dgm:extLst>
    </dgm:pt>
    <dgm:pt modelId="{DD928707-3851-496E-8665-21880CEED307}" type="pres">
      <dgm:prSet presAssocID="{B0A1FA0B-1C84-482D-9E3A-BB7D287E01C6}" presName="spaceRect" presStyleCnt="0"/>
      <dgm:spPr/>
    </dgm:pt>
    <dgm:pt modelId="{6465BB8D-6E17-453A-9443-7FD9A8AC3C18}" type="pres">
      <dgm:prSet presAssocID="{B0A1FA0B-1C84-482D-9E3A-BB7D287E01C6}" presName="parTx" presStyleLbl="revTx" presStyleIdx="3" presStyleCnt="4">
        <dgm:presLayoutVars>
          <dgm:chMax val="0"/>
          <dgm:chPref val="0"/>
        </dgm:presLayoutVars>
      </dgm:prSet>
      <dgm:spPr/>
    </dgm:pt>
  </dgm:ptLst>
  <dgm:cxnLst>
    <dgm:cxn modelId="{F50EBF00-799E-4DE5-8E54-AC5FB35FE216}" type="presOf" srcId="{B0A1FA0B-1C84-482D-9E3A-BB7D287E01C6}" destId="{6465BB8D-6E17-453A-9443-7FD9A8AC3C18}" srcOrd="0" destOrd="0" presId="urn:microsoft.com/office/officeart/2018/2/layout/IconVerticalSolidList"/>
    <dgm:cxn modelId="{0E395C48-789D-4AFC-983E-AE9F281B930A}" srcId="{E29CEC8C-519E-43E4-A5F2-8BEAEDDDBB3D}" destId="{B0A1FA0B-1C84-482D-9E3A-BB7D287E01C6}" srcOrd="2" destOrd="0" parTransId="{452B9D5A-FBA4-4266-9467-90EE9E45F51E}" sibTransId="{14CE144E-E7F3-452E-9758-637CAF5EB665}"/>
    <dgm:cxn modelId="{E5DF7D4B-6D5C-4459-B9D7-267C895C6F9B}" srcId="{3304802A-A9F3-4C07-BEFA-3A07406A33DC}" destId="{85D47E5D-34D3-43D4-ADBE-65B907D7D531}" srcOrd="0" destOrd="0" parTransId="{E076926D-C9FE-48A5-9512-687A2E07064B}" sibTransId="{7FD45693-65CC-444A-B5A9-6146EC15C4FE}"/>
    <dgm:cxn modelId="{8E986750-6D77-4482-9994-9BC08282A892}" srcId="{E29CEC8C-519E-43E4-A5F2-8BEAEDDDBB3D}" destId="{3304802A-A9F3-4C07-BEFA-3A07406A33DC}" srcOrd="0" destOrd="0" parTransId="{5F2C5752-4B12-4311-9F2E-786092BFF6F1}" sibTransId="{E83A4494-A94E-4CFA-A66E-144202F5F848}"/>
    <dgm:cxn modelId="{0F6DAF59-6E5A-41CF-80ED-534A3B01C891}" srcId="{E29CEC8C-519E-43E4-A5F2-8BEAEDDDBB3D}" destId="{BD8434B8-FC3E-4711-9A95-058C53FEB019}" srcOrd="1" destOrd="0" parTransId="{67761824-5663-41AB-91F2-0F83E15CF60E}" sibTransId="{3D46CE4D-F5B0-4A6B-B976-2766B6B4CF81}"/>
    <dgm:cxn modelId="{F525D18E-D782-4306-994C-29990423F12E}" type="presOf" srcId="{BD8434B8-FC3E-4711-9A95-058C53FEB019}" destId="{3FD2E74E-C803-4F61-AEF8-CD0009974B1F}" srcOrd="0" destOrd="0" presId="urn:microsoft.com/office/officeart/2018/2/layout/IconVerticalSolidList"/>
    <dgm:cxn modelId="{6BE27A90-513D-467F-8685-836A6F1D6863}" type="presOf" srcId="{85D47E5D-34D3-43D4-ADBE-65B907D7D531}" destId="{DB0145BA-4D05-4415-B628-E3DA8F5957FE}" srcOrd="0" destOrd="0" presId="urn:microsoft.com/office/officeart/2018/2/layout/IconVerticalSolidList"/>
    <dgm:cxn modelId="{D8BC71A2-95F8-467A-A96C-44C0367616F8}" type="presOf" srcId="{E29CEC8C-519E-43E4-A5F2-8BEAEDDDBB3D}" destId="{67BB3635-1544-4569-A99D-631689F6119C}" srcOrd="0" destOrd="0" presId="urn:microsoft.com/office/officeart/2018/2/layout/IconVerticalSolidList"/>
    <dgm:cxn modelId="{0F096BAC-3F90-4E81-AFF4-8A0B954FB0F4}" type="presOf" srcId="{3304802A-A9F3-4C07-BEFA-3A07406A33DC}" destId="{9429B9AD-146E-4EBE-BBBC-A9BCFB1C6DBE}" srcOrd="0" destOrd="0" presId="urn:microsoft.com/office/officeart/2018/2/layout/IconVerticalSolidList"/>
    <dgm:cxn modelId="{911302DB-FDDD-44EF-9392-2ACF0F2C1B70}" type="presOf" srcId="{FE791E8B-1813-4537-867F-65B523C5DD62}" destId="{DB0145BA-4D05-4415-B628-E3DA8F5957FE}" srcOrd="0" destOrd="1" presId="urn:microsoft.com/office/officeart/2018/2/layout/IconVerticalSolidList"/>
    <dgm:cxn modelId="{52AB22E5-CF61-4182-B935-EC85F0E00B41}" srcId="{3304802A-A9F3-4C07-BEFA-3A07406A33DC}" destId="{FE791E8B-1813-4537-867F-65B523C5DD62}" srcOrd="1" destOrd="0" parTransId="{7744009F-1389-4716-A64F-92E641DD4866}" sibTransId="{A3C27BFB-FAC6-4B49-B5DC-9B7C5E885D8D}"/>
    <dgm:cxn modelId="{252C3E73-434E-4349-A465-A384A78500C7}" type="presParOf" srcId="{67BB3635-1544-4569-A99D-631689F6119C}" destId="{336E7595-0F38-4502-AB36-445B6F053A9B}" srcOrd="0" destOrd="0" presId="urn:microsoft.com/office/officeart/2018/2/layout/IconVerticalSolidList"/>
    <dgm:cxn modelId="{0BF54BA9-4AB0-44FB-BC12-67D2D538D084}" type="presParOf" srcId="{336E7595-0F38-4502-AB36-445B6F053A9B}" destId="{6FBF0873-DF17-41AA-BC8D-7F2ADA3194A2}" srcOrd="0" destOrd="0" presId="urn:microsoft.com/office/officeart/2018/2/layout/IconVerticalSolidList"/>
    <dgm:cxn modelId="{80198E51-5757-4A73-A3C5-7F5866ED10C7}" type="presParOf" srcId="{336E7595-0F38-4502-AB36-445B6F053A9B}" destId="{F6050465-E30B-49A5-B107-C766B692E6DC}" srcOrd="1" destOrd="0" presId="urn:microsoft.com/office/officeart/2018/2/layout/IconVerticalSolidList"/>
    <dgm:cxn modelId="{C71F792D-DE0D-46A8-94EF-4588A46750B2}" type="presParOf" srcId="{336E7595-0F38-4502-AB36-445B6F053A9B}" destId="{33BD537B-EEF9-43D6-8057-FEF28841354E}" srcOrd="2" destOrd="0" presId="urn:microsoft.com/office/officeart/2018/2/layout/IconVerticalSolidList"/>
    <dgm:cxn modelId="{C980341D-5DB6-4F43-A83A-3B60E9D848B4}" type="presParOf" srcId="{336E7595-0F38-4502-AB36-445B6F053A9B}" destId="{9429B9AD-146E-4EBE-BBBC-A9BCFB1C6DBE}" srcOrd="3" destOrd="0" presId="urn:microsoft.com/office/officeart/2018/2/layout/IconVerticalSolidList"/>
    <dgm:cxn modelId="{841AA5F7-68F3-4C43-9226-E88F18304BF9}" type="presParOf" srcId="{336E7595-0F38-4502-AB36-445B6F053A9B}" destId="{DB0145BA-4D05-4415-B628-E3DA8F5957FE}" srcOrd="4" destOrd="0" presId="urn:microsoft.com/office/officeart/2018/2/layout/IconVerticalSolidList"/>
    <dgm:cxn modelId="{D763C4FA-E2D9-4F09-9CCF-42150716F2C1}" type="presParOf" srcId="{67BB3635-1544-4569-A99D-631689F6119C}" destId="{F3571FA2-05D4-47C7-B147-794012CB4E7C}" srcOrd="1" destOrd="0" presId="urn:microsoft.com/office/officeart/2018/2/layout/IconVerticalSolidList"/>
    <dgm:cxn modelId="{B549FFFC-8768-43C2-98CB-FE5C8C934C28}" type="presParOf" srcId="{67BB3635-1544-4569-A99D-631689F6119C}" destId="{C780F092-A1B2-4A22-93E0-92AE67DFF356}" srcOrd="2" destOrd="0" presId="urn:microsoft.com/office/officeart/2018/2/layout/IconVerticalSolidList"/>
    <dgm:cxn modelId="{950F3860-E2C3-4B17-9F34-A43C22BFBCC6}" type="presParOf" srcId="{C780F092-A1B2-4A22-93E0-92AE67DFF356}" destId="{B3169AAB-2D42-482C-9951-FA82129E0274}" srcOrd="0" destOrd="0" presId="urn:microsoft.com/office/officeart/2018/2/layout/IconVerticalSolidList"/>
    <dgm:cxn modelId="{04C22159-7830-4EE5-A561-EAC4DFCED637}" type="presParOf" srcId="{C780F092-A1B2-4A22-93E0-92AE67DFF356}" destId="{2DD0E200-8BB2-4203-957A-0BEEB68E8FA3}" srcOrd="1" destOrd="0" presId="urn:microsoft.com/office/officeart/2018/2/layout/IconVerticalSolidList"/>
    <dgm:cxn modelId="{33F384B8-0175-4172-81CA-5DB848128E90}" type="presParOf" srcId="{C780F092-A1B2-4A22-93E0-92AE67DFF356}" destId="{B2EC3165-B98D-485F-9BEC-89A4C158677A}" srcOrd="2" destOrd="0" presId="urn:microsoft.com/office/officeart/2018/2/layout/IconVerticalSolidList"/>
    <dgm:cxn modelId="{2073D732-620C-40EB-8F14-8721628BDA97}" type="presParOf" srcId="{C780F092-A1B2-4A22-93E0-92AE67DFF356}" destId="{3FD2E74E-C803-4F61-AEF8-CD0009974B1F}" srcOrd="3" destOrd="0" presId="urn:microsoft.com/office/officeart/2018/2/layout/IconVerticalSolidList"/>
    <dgm:cxn modelId="{3DB0825A-EEA8-4670-9037-703999F8DBCF}" type="presParOf" srcId="{67BB3635-1544-4569-A99D-631689F6119C}" destId="{8031B510-75B9-4D2E-8248-009E88EB091D}" srcOrd="3" destOrd="0" presId="urn:microsoft.com/office/officeart/2018/2/layout/IconVerticalSolidList"/>
    <dgm:cxn modelId="{7B220143-B874-41F0-B3FA-982EA2205614}" type="presParOf" srcId="{67BB3635-1544-4569-A99D-631689F6119C}" destId="{57AF890B-85BF-4CA3-A646-275411E5A2EE}" srcOrd="4" destOrd="0" presId="urn:microsoft.com/office/officeart/2018/2/layout/IconVerticalSolidList"/>
    <dgm:cxn modelId="{27C9B39E-106C-4303-978B-36F3ACF29B9D}" type="presParOf" srcId="{57AF890B-85BF-4CA3-A646-275411E5A2EE}" destId="{CBBF2154-2E98-4305-8D02-CFCE5D0C6430}" srcOrd="0" destOrd="0" presId="urn:microsoft.com/office/officeart/2018/2/layout/IconVerticalSolidList"/>
    <dgm:cxn modelId="{F3F86756-9B4A-4842-8413-0BF6E7A40066}" type="presParOf" srcId="{57AF890B-85BF-4CA3-A646-275411E5A2EE}" destId="{85E5263F-A9A7-4391-BC31-D3E140573289}" srcOrd="1" destOrd="0" presId="urn:microsoft.com/office/officeart/2018/2/layout/IconVerticalSolidList"/>
    <dgm:cxn modelId="{6BA4AF24-DF3D-4788-9548-AE8498F4CEBA}" type="presParOf" srcId="{57AF890B-85BF-4CA3-A646-275411E5A2EE}" destId="{DD928707-3851-496E-8665-21880CEED307}" srcOrd="2" destOrd="0" presId="urn:microsoft.com/office/officeart/2018/2/layout/IconVerticalSolidList"/>
    <dgm:cxn modelId="{81AA4303-F03D-4253-B858-FE68C8AA7B3C}" type="presParOf" srcId="{57AF890B-85BF-4CA3-A646-275411E5A2EE}" destId="{6465BB8D-6E17-453A-9443-7FD9A8AC3C1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F0873-DF17-41AA-BC8D-7F2ADA3194A2}">
      <dsp:nvSpPr>
        <dsp:cNvPr id="0" name=""/>
        <dsp:cNvSpPr/>
      </dsp:nvSpPr>
      <dsp:spPr>
        <a:xfrm>
          <a:off x="0" y="443"/>
          <a:ext cx="10691265" cy="1038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50465-E30B-49A5-B107-C766B692E6DC}">
      <dsp:nvSpPr>
        <dsp:cNvPr id="0" name=""/>
        <dsp:cNvSpPr/>
      </dsp:nvSpPr>
      <dsp:spPr>
        <a:xfrm>
          <a:off x="314185" y="234135"/>
          <a:ext cx="571245" cy="571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29B9AD-146E-4EBE-BBBC-A9BCFB1C6DBE}">
      <dsp:nvSpPr>
        <dsp:cNvPr id="0" name=""/>
        <dsp:cNvSpPr/>
      </dsp:nvSpPr>
      <dsp:spPr>
        <a:xfrm>
          <a:off x="1199616" y="443"/>
          <a:ext cx="481106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889000">
            <a:lnSpc>
              <a:spcPct val="100000"/>
            </a:lnSpc>
            <a:spcBef>
              <a:spcPct val="0"/>
            </a:spcBef>
            <a:spcAft>
              <a:spcPct val="35000"/>
            </a:spcAft>
            <a:buNone/>
          </a:pPr>
          <a:r>
            <a:rPr lang="en-US" sz="2000" kern="1200" dirty="0"/>
            <a:t>1. Collect a list of online </a:t>
          </a:r>
          <a:r>
            <a:rPr lang="en-US" sz="2000" b="1" kern="1200" dirty="0"/>
            <a:t>news platform</a:t>
          </a:r>
          <a:r>
            <a:rPr lang="en-US" sz="2000" kern="1200" dirty="0"/>
            <a:t> (will verify with the client) from two part:</a:t>
          </a:r>
        </a:p>
      </dsp:txBody>
      <dsp:txXfrm>
        <a:off x="1199616" y="443"/>
        <a:ext cx="4811069" cy="1038628"/>
      </dsp:txXfrm>
    </dsp:sp>
    <dsp:sp modelId="{DB0145BA-4D05-4415-B628-E3DA8F5957FE}">
      <dsp:nvSpPr>
        <dsp:cNvPr id="0" name=""/>
        <dsp:cNvSpPr/>
      </dsp:nvSpPr>
      <dsp:spPr>
        <a:xfrm>
          <a:off x="6010685" y="443"/>
          <a:ext cx="4680579"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666750">
            <a:lnSpc>
              <a:spcPct val="100000"/>
            </a:lnSpc>
            <a:spcBef>
              <a:spcPct val="0"/>
            </a:spcBef>
            <a:spcAft>
              <a:spcPct val="35000"/>
            </a:spcAft>
            <a:buNone/>
          </a:pPr>
          <a:r>
            <a:rPr lang="en-US" sz="1500" kern="1200"/>
            <a:t>a) social news platform, such as Fox news, CNN, Localmemphis</a:t>
          </a:r>
        </a:p>
        <a:p>
          <a:pPr marL="0" lvl="0" indent="0" algn="l" defTabSz="666750">
            <a:lnSpc>
              <a:spcPct val="100000"/>
            </a:lnSpc>
            <a:spcBef>
              <a:spcPct val="0"/>
            </a:spcBef>
            <a:spcAft>
              <a:spcPct val="35000"/>
            </a:spcAft>
            <a:buNone/>
          </a:pPr>
          <a:r>
            <a:rPr lang="en-US" sz="1500" kern="1200"/>
            <a:t>b) professional environment reporter news platform</a:t>
          </a:r>
        </a:p>
      </dsp:txBody>
      <dsp:txXfrm>
        <a:off x="6010685" y="443"/>
        <a:ext cx="4680579" cy="1038628"/>
      </dsp:txXfrm>
    </dsp:sp>
    <dsp:sp modelId="{B3169AAB-2D42-482C-9951-FA82129E0274}">
      <dsp:nvSpPr>
        <dsp:cNvPr id="0" name=""/>
        <dsp:cNvSpPr/>
      </dsp:nvSpPr>
      <dsp:spPr>
        <a:xfrm>
          <a:off x="0" y="1298729"/>
          <a:ext cx="10691265" cy="1038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D0E200-8BB2-4203-957A-0BEEB68E8FA3}">
      <dsp:nvSpPr>
        <dsp:cNvPr id="0" name=""/>
        <dsp:cNvSpPr/>
      </dsp:nvSpPr>
      <dsp:spPr>
        <a:xfrm>
          <a:off x="314185" y="1532421"/>
          <a:ext cx="571245" cy="5712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D2E74E-C803-4F61-AEF8-CD0009974B1F}">
      <dsp:nvSpPr>
        <dsp:cNvPr id="0" name=""/>
        <dsp:cNvSpPr/>
      </dsp:nvSpPr>
      <dsp:spPr>
        <a:xfrm>
          <a:off x="1199616" y="1298729"/>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889000">
            <a:lnSpc>
              <a:spcPct val="100000"/>
            </a:lnSpc>
            <a:spcBef>
              <a:spcPct val="0"/>
            </a:spcBef>
            <a:spcAft>
              <a:spcPct val="35000"/>
            </a:spcAft>
            <a:buNone/>
          </a:pPr>
          <a:r>
            <a:rPr lang="en-US" sz="2000" kern="1200"/>
            <a:t>2. Collect a list of </a:t>
          </a:r>
          <a:r>
            <a:rPr lang="en-US" sz="2000" b="1" kern="1200"/>
            <a:t>seed/key word</a:t>
          </a:r>
          <a:r>
            <a:rPr lang="en-US" sz="2000" kern="1200"/>
            <a:t> of pollution event, including the professional vocabulary for the pollution terms, such as PM2.5 for the air pollution, so on.</a:t>
          </a:r>
        </a:p>
      </dsp:txBody>
      <dsp:txXfrm>
        <a:off x="1199616" y="1298729"/>
        <a:ext cx="9491648" cy="1038628"/>
      </dsp:txXfrm>
    </dsp:sp>
    <dsp:sp modelId="{CBBF2154-2E98-4305-8D02-CFCE5D0C6430}">
      <dsp:nvSpPr>
        <dsp:cNvPr id="0" name=""/>
        <dsp:cNvSpPr/>
      </dsp:nvSpPr>
      <dsp:spPr>
        <a:xfrm>
          <a:off x="0" y="2597015"/>
          <a:ext cx="10691265" cy="1038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E5263F-A9A7-4391-BC31-D3E140573289}">
      <dsp:nvSpPr>
        <dsp:cNvPr id="0" name=""/>
        <dsp:cNvSpPr/>
      </dsp:nvSpPr>
      <dsp:spPr>
        <a:xfrm>
          <a:off x="314185" y="2830706"/>
          <a:ext cx="571245" cy="571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65BB8D-6E17-453A-9443-7FD9A8AC3C18}">
      <dsp:nvSpPr>
        <dsp:cNvPr id="0" name=""/>
        <dsp:cNvSpPr/>
      </dsp:nvSpPr>
      <dsp:spPr>
        <a:xfrm>
          <a:off x="1199616" y="2597015"/>
          <a:ext cx="9491648" cy="1038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22" tIns="109922" rIns="109922" bIns="109922" numCol="1" spcCol="1270" anchor="ctr" anchorCtr="0">
          <a:noAutofit/>
        </a:bodyPr>
        <a:lstStyle/>
        <a:p>
          <a:pPr marL="0" lvl="0" indent="0" algn="l" defTabSz="889000">
            <a:lnSpc>
              <a:spcPct val="100000"/>
            </a:lnSpc>
            <a:spcBef>
              <a:spcPct val="0"/>
            </a:spcBef>
            <a:spcAft>
              <a:spcPct val="35000"/>
            </a:spcAft>
            <a:buNone/>
          </a:pPr>
          <a:r>
            <a:rPr lang="en-US" sz="2000" kern="1200" dirty="0"/>
            <a:t>3. Design vision looking for the final report form of the Dashboard, word cloud, and map. </a:t>
          </a:r>
        </a:p>
      </dsp:txBody>
      <dsp:txXfrm>
        <a:off x="1199616" y="2597015"/>
        <a:ext cx="9491648" cy="10386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2A30F7-7506-8D4C-BB84-A633B01C17DD}" type="datetimeFigureOut">
              <a:rPr lang="en-US" smtClean="0"/>
              <a:t>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FD9007-91FE-7D48-B3FE-3203B625870C}" type="slidenum">
              <a:rPr lang="en-US" smtClean="0"/>
              <a:t>‹#›</a:t>
            </a:fld>
            <a:endParaRPr lang="en-US"/>
          </a:p>
        </p:txBody>
      </p:sp>
    </p:spTree>
    <p:extLst>
      <p:ext uri="{BB962C8B-B14F-4D97-AF65-F5344CB8AC3E}">
        <p14:creationId xmlns:p14="http://schemas.microsoft.com/office/powerpoint/2010/main" val="2006628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FD9007-91FE-7D48-B3FE-3203B625870C}" type="slidenum">
              <a:rPr lang="en-US" smtClean="0"/>
              <a:t>6</a:t>
            </a:fld>
            <a:endParaRPr lang="en-US"/>
          </a:p>
        </p:txBody>
      </p:sp>
    </p:spTree>
    <p:extLst>
      <p:ext uri="{BB962C8B-B14F-4D97-AF65-F5344CB8AC3E}">
        <p14:creationId xmlns:p14="http://schemas.microsoft.com/office/powerpoint/2010/main" val="3892544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BBCD4F60-3B00-4DB4-90A4-67F8107A0900}" type="datetime1">
              <a:rPr lang="en-US" smtClean="0"/>
              <a:t>2/6/24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33586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5C12018-AE0B-45B3-8833-1C61B747ADFD}" type="datetime1">
              <a:rPr lang="en-US" smtClean="0"/>
              <a:t>2/6/24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86928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BC874D72-DF44-407D-AEE5-0273DD00D922}" type="datetime1">
              <a:rPr lang="en-US" smtClean="0"/>
              <a:t>2/6/24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27530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626DE685-1B6F-4D7C-AEF2-C9AD71EC467A}" type="datetime1">
              <a:rPr lang="en-US" smtClean="0"/>
              <a:t>2/6/24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05851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6E20BAB-D1DB-4DC1-908A-9B5E73715905}" type="datetime1">
              <a:rPr lang="en-US" smtClean="0"/>
              <a:t>2/6/24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62292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82D2DD5A-C337-4F22-BED0-547AFC68CFD6}" type="datetime1">
              <a:rPr lang="en-US" smtClean="0"/>
              <a:t>2/6/24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55561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FA38DFBF-4DB8-447F-A740-22B1B0F7DDD8}" type="datetime1">
              <a:rPr lang="en-US" smtClean="0"/>
              <a:t>2/6/24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3563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8812435-B87A-4434-B86A-1406D5D81959}" type="datetime1">
              <a:rPr lang="en-US" smtClean="0"/>
              <a:t>2/6/24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23853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3B850E0-9242-469C-9FA7-447D7E43FF29}" type="datetime1">
              <a:rPr lang="en-US" smtClean="0"/>
              <a:t>2/6/24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45589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CA9184C1-634B-4D2F-90E1-C39B48114444}" type="datetime1">
              <a:rPr lang="en-US" smtClean="0"/>
              <a:t>2/6/24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48864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602A4FC1-9CCD-4E4B-AB4D-5CAEC19C950B}" type="datetime1">
              <a:rPr lang="en-US" smtClean="0"/>
              <a:t>2/6/24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33185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FBA78304-8938-479D-8111-AA943458A814}" type="datetime1">
              <a:rPr lang="en-US" smtClean="0"/>
              <a:t>2/6/24</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13190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mtas.tennessee.edu/cities_alpha?q=cities_alpha&amp;page=17"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epa.gov/" TargetMode="Externa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hyperlink" Target="https://insideclimatenews.org/" TargetMode="External"/><Relationship Id="rId5" Type="http://schemas.openxmlformats.org/officeDocument/2006/relationships/hyperlink" Target="https://www.ehn.org/" TargetMode="External"/><Relationship Id="rId4" Type="http://schemas.openxmlformats.org/officeDocument/2006/relationships/hyperlink" Target="https://www.enn.com/"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www.knoxnews.com/" TargetMode="External"/><Relationship Id="rId3" Type="http://schemas.openxmlformats.org/officeDocument/2006/relationships/hyperlink" Target="https://www.tennessean.com/" TargetMode="External"/><Relationship Id="rId7" Type="http://schemas.openxmlformats.org/officeDocument/2006/relationships/hyperlink" Target="https://www.timesfreepress.com/" TargetMode="Externa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hyperlink" Target="https://www.wkrn.com/" TargetMode="External"/><Relationship Id="rId5" Type="http://schemas.openxmlformats.org/officeDocument/2006/relationships/hyperlink" Target="https://www.wsmv.com/" TargetMode="External"/><Relationship Id="rId4" Type="http://schemas.openxmlformats.org/officeDocument/2006/relationships/hyperlink" Target="https://www.wate.com/"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www.usatoday.com/" TargetMode="External"/><Relationship Id="rId3" Type="http://schemas.openxmlformats.org/officeDocument/2006/relationships/hyperlink" Target="https://www.cnn.com/" TargetMode="External"/><Relationship Id="rId7" Type="http://schemas.openxmlformats.org/officeDocument/2006/relationships/hyperlink" Target="https://www.cbsnews.com/" TargetMode="Externa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hyperlink" Target="https://www.nbcnews.com/" TargetMode="External"/><Relationship Id="rId11" Type="http://schemas.openxmlformats.org/officeDocument/2006/relationships/hyperlink" Target="https://apnews.com/" TargetMode="External"/><Relationship Id="rId5" Type="http://schemas.openxmlformats.org/officeDocument/2006/relationships/hyperlink" Target="https://www.washingtonpost.com/" TargetMode="External"/><Relationship Id="rId10" Type="http://schemas.openxmlformats.org/officeDocument/2006/relationships/hyperlink" Target="https://www.reuters.com/" TargetMode="External"/><Relationship Id="rId4" Type="http://schemas.openxmlformats.org/officeDocument/2006/relationships/hyperlink" Target="https://www.nytimes.com/" TargetMode="External"/><Relationship Id="rId9" Type="http://schemas.openxmlformats.org/officeDocument/2006/relationships/hyperlink" Target="https://www.foxnew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Colorful leaf patterns">
            <a:extLst>
              <a:ext uri="{FF2B5EF4-FFF2-40B4-BE49-F238E27FC236}">
                <a16:creationId xmlns:a16="http://schemas.microsoft.com/office/drawing/2014/main" id="{85435A96-CF18-B10D-BE35-EE37A64FEA2C}"/>
              </a:ext>
            </a:extLst>
          </p:cNvPr>
          <p:cNvPicPr>
            <a:picLocks noChangeAspect="1"/>
          </p:cNvPicPr>
          <p:nvPr/>
        </p:nvPicPr>
        <p:blipFill rotWithShape="1">
          <a:blip r:embed="rId2"/>
          <a:srcRect l="15411" r="26644" b="1"/>
          <a:stretch/>
        </p:blipFill>
        <p:spPr>
          <a:xfrm>
            <a:off x="6515100" y="10"/>
            <a:ext cx="5676900" cy="6857990"/>
          </a:xfrm>
          <a:prstGeom prst="rect">
            <a:avLst/>
          </a:prstGeom>
        </p:spPr>
      </p:pic>
      <p:sp>
        <p:nvSpPr>
          <p:cNvPr id="2" name="Title 1">
            <a:extLst>
              <a:ext uri="{FF2B5EF4-FFF2-40B4-BE49-F238E27FC236}">
                <a16:creationId xmlns:a16="http://schemas.microsoft.com/office/drawing/2014/main" id="{7956BD7F-A9C8-E34A-AD06-928C3EAC0CDC}"/>
              </a:ext>
            </a:extLst>
          </p:cNvPr>
          <p:cNvSpPr>
            <a:spLocks noGrp="1"/>
          </p:cNvSpPr>
          <p:nvPr>
            <p:ph type="ctrTitle"/>
          </p:nvPr>
        </p:nvSpPr>
        <p:spPr>
          <a:xfrm>
            <a:off x="703400" y="871758"/>
            <a:ext cx="5227171" cy="3871143"/>
          </a:xfrm>
        </p:spPr>
        <p:txBody>
          <a:bodyPr>
            <a:normAutofit fontScale="90000"/>
          </a:bodyPr>
          <a:lstStyle/>
          <a:p>
            <a:r>
              <a:rPr lang="en-US" dirty="0"/>
              <a:t>Environment</a:t>
            </a:r>
            <a:r>
              <a:rPr lang="en-US" altLang="zh-CN" dirty="0"/>
              <a:t>al</a:t>
            </a:r>
            <a:br>
              <a:rPr lang="en-US" dirty="0"/>
            </a:br>
            <a:r>
              <a:rPr lang="en-US" dirty="0"/>
              <a:t>just</a:t>
            </a:r>
            <a:r>
              <a:rPr lang="en-US" altLang="zh-CN" dirty="0"/>
              <a:t>ice</a:t>
            </a:r>
            <a:br>
              <a:rPr lang="en-US" altLang="zh-CN" dirty="0"/>
            </a:br>
            <a:br>
              <a:rPr lang="en-US" altLang="zh-CN" dirty="0"/>
            </a:br>
            <a:endParaRPr lang="en-US" dirty="0"/>
          </a:p>
        </p:txBody>
      </p:sp>
      <p:sp>
        <p:nvSpPr>
          <p:cNvPr id="3" name="Subtitle 2">
            <a:extLst>
              <a:ext uri="{FF2B5EF4-FFF2-40B4-BE49-F238E27FC236}">
                <a16:creationId xmlns:a16="http://schemas.microsoft.com/office/drawing/2014/main" id="{51C4823E-928F-9243-81BA-A0DD6A24D7F1}"/>
              </a:ext>
            </a:extLst>
          </p:cNvPr>
          <p:cNvSpPr>
            <a:spLocks noGrp="1"/>
          </p:cNvSpPr>
          <p:nvPr>
            <p:ph type="subTitle" idx="1"/>
          </p:nvPr>
        </p:nvSpPr>
        <p:spPr>
          <a:xfrm>
            <a:off x="721688" y="4785543"/>
            <a:ext cx="4857857" cy="1005657"/>
          </a:xfrm>
        </p:spPr>
        <p:txBody>
          <a:bodyPr>
            <a:normAutofit fontScale="77500" lnSpcReduction="20000"/>
          </a:bodyPr>
          <a:lstStyle/>
          <a:p>
            <a:r>
              <a:rPr lang="en-US" altLang="zh-CN" dirty="0"/>
              <a:t>COMP</a:t>
            </a:r>
            <a:r>
              <a:rPr lang="zh-CN" altLang="en-US" dirty="0"/>
              <a:t> </a:t>
            </a:r>
            <a:r>
              <a:rPr lang="en-US" altLang="zh-CN" dirty="0"/>
              <a:t>4882</a:t>
            </a:r>
            <a:r>
              <a:rPr lang="zh-CN" altLang="en-US" dirty="0"/>
              <a:t> </a:t>
            </a:r>
            <a:r>
              <a:rPr lang="en-US" altLang="zh-CN" dirty="0"/>
              <a:t>CAPSTONE</a:t>
            </a:r>
          </a:p>
          <a:p>
            <a:r>
              <a:rPr lang="en-US" altLang="zh-CN" dirty="0"/>
              <a:t>A.M.,</a:t>
            </a:r>
            <a:r>
              <a:rPr lang="zh-CN" altLang="en-US" dirty="0"/>
              <a:t> </a:t>
            </a:r>
            <a:r>
              <a:rPr lang="en-US" altLang="zh-CN" dirty="0"/>
              <a:t>B.E.,</a:t>
            </a:r>
            <a:r>
              <a:rPr lang="zh-CN" altLang="en-US" dirty="0"/>
              <a:t> </a:t>
            </a:r>
            <a:r>
              <a:rPr lang="en-US" altLang="zh-CN" dirty="0"/>
              <a:t>J.X.</a:t>
            </a:r>
          </a:p>
          <a:p>
            <a:r>
              <a:rPr lang="en-US" altLang="zh-CN" dirty="0"/>
              <a:t>Feb</a:t>
            </a:r>
            <a:r>
              <a:rPr lang="zh-CN" altLang="en-US" dirty="0"/>
              <a:t> </a:t>
            </a:r>
            <a:r>
              <a:rPr lang="en-US" altLang="zh-CN" dirty="0"/>
              <a:t>6,</a:t>
            </a:r>
            <a:r>
              <a:rPr lang="zh-CN" altLang="en-US" dirty="0"/>
              <a:t> </a:t>
            </a:r>
            <a:r>
              <a:rPr lang="en-US" altLang="zh-CN" dirty="0"/>
              <a:t>2024</a:t>
            </a:r>
          </a:p>
        </p:txBody>
      </p:sp>
    </p:spTree>
    <p:extLst>
      <p:ext uri="{BB962C8B-B14F-4D97-AF65-F5344CB8AC3E}">
        <p14:creationId xmlns:p14="http://schemas.microsoft.com/office/powerpoint/2010/main" val="2333457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BD0150A-6F26-8748-809A-8C2889167E8F}"/>
              </a:ext>
            </a:extLst>
          </p:cNvPr>
          <p:cNvSpPr>
            <a:spLocks noGrp="1"/>
          </p:cNvSpPr>
          <p:nvPr>
            <p:ph type="title"/>
          </p:nvPr>
        </p:nvSpPr>
        <p:spPr>
          <a:xfrm>
            <a:off x="704088" y="907038"/>
            <a:ext cx="3799763" cy="1480562"/>
          </a:xfrm>
        </p:spPr>
        <p:txBody>
          <a:bodyPr>
            <a:normAutofit/>
          </a:bodyPr>
          <a:lstStyle/>
          <a:p>
            <a:pPr marL="0" marR="0">
              <a:spcBef>
                <a:spcPts val="0"/>
              </a:spcBef>
              <a:spcAft>
                <a:spcPts val="0"/>
              </a:spcAft>
            </a:pPr>
            <a:r>
              <a:rPr lang="en-US" altLang="zh-CN" b="0" i="0">
                <a:effectLst/>
                <a:latin typeface="Söhne"/>
              </a:rPr>
              <a:t>All</a:t>
            </a:r>
            <a:r>
              <a:rPr lang="zh-CN" altLang="en-US" b="0" i="0">
                <a:effectLst/>
                <a:latin typeface="Söhne"/>
              </a:rPr>
              <a:t> </a:t>
            </a:r>
            <a:r>
              <a:rPr lang="en-US" altLang="zh-CN" b="0" i="0">
                <a:effectLst/>
                <a:latin typeface="Söhne"/>
              </a:rPr>
              <a:t>Counties</a:t>
            </a:r>
            <a:r>
              <a:rPr lang="zh-CN" altLang="en-US" b="0" i="0">
                <a:effectLst/>
                <a:latin typeface="Söhne"/>
              </a:rPr>
              <a:t> </a:t>
            </a:r>
            <a:r>
              <a:rPr lang="en-US" altLang="zh-CN" b="0" i="0">
                <a:effectLst/>
                <a:latin typeface="Söhne"/>
              </a:rPr>
              <a:t>in</a:t>
            </a:r>
            <a:r>
              <a:rPr lang="zh-CN" altLang="en-US" b="0" i="0">
                <a:effectLst/>
                <a:latin typeface="Söhne"/>
              </a:rPr>
              <a:t> </a:t>
            </a:r>
            <a:r>
              <a:rPr lang="en-US" b="0" i="0">
                <a:effectLst/>
                <a:latin typeface="Söhne"/>
              </a:rPr>
              <a:t>Tennessee:</a:t>
            </a:r>
            <a:r>
              <a:rPr lang="zh-CN" altLang="en-US"/>
              <a:t> </a:t>
            </a:r>
            <a:endParaRPr lang="en-US" dirty="0"/>
          </a:p>
        </p:txBody>
      </p:sp>
      <p:sp>
        <p:nvSpPr>
          <p:cNvPr id="3" name="Content Placeholder 2">
            <a:extLst>
              <a:ext uri="{FF2B5EF4-FFF2-40B4-BE49-F238E27FC236}">
                <a16:creationId xmlns:a16="http://schemas.microsoft.com/office/drawing/2014/main" id="{776C66CB-24E3-8F4E-916B-3EB6D04ACAEA}"/>
              </a:ext>
            </a:extLst>
          </p:cNvPr>
          <p:cNvSpPr>
            <a:spLocks noGrp="1"/>
          </p:cNvSpPr>
          <p:nvPr>
            <p:ph idx="1"/>
          </p:nvPr>
        </p:nvSpPr>
        <p:spPr>
          <a:xfrm>
            <a:off x="704088" y="2387600"/>
            <a:ext cx="3799763" cy="3767328"/>
          </a:xfrm>
        </p:spPr>
        <p:txBody>
          <a:bodyPr>
            <a:normAutofit/>
          </a:bodyPr>
          <a:lstStyle/>
          <a:p>
            <a:pPr>
              <a:lnSpc>
                <a:spcPct val="100000"/>
              </a:lnSpc>
            </a:pPr>
            <a:r>
              <a:rPr lang="en-US" sz="1100" b="0" i="0">
                <a:effectLst/>
                <a:latin typeface="Söhne"/>
              </a:rPr>
              <a:t>Anderson, Bedford, Benton, Bledsoe, Blount, Bradley, Campbell, Cannon, Carroll, Carter, Cheatham, Chester, Claiborne, Clay, </a:t>
            </a:r>
            <a:r>
              <a:rPr lang="en-US" sz="1100" b="0" i="0" err="1">
                <a:effectLst/>
                <a:latin typeface="Söhne"/>
              </a:rPr>
              <a:t>Cocke</a:t>
            </a:r>
            <a:r>
              <a:rPr lang="en-US" sz="1100" b="0" i="0">
                <a:effectLst/>
                <a:latin typeface="Söhne"/>
              </a:rPr>
              <a:t>, Coffee, Crockett, Cumberland, Davidson, Decatur, DeKalb, Dickson, Dyer, Fayette, Fentress, Franklin, Gibson, Giles, Grainger, Greene, Grundy, Hamblen, Hamilton, Hancock, Hardeman, Hardin, Hawkins, Haywood, Henderson, Henry, Hickman, Houston, Humphreys, Jackson, Jefferson, Johnson, Knox, Lake, Lauderdale, Lawrence, Lewis, Lincoln, Loudon, Macon, Madison, Marion, Marshall, Maury, McMinn, McNairy, Meigs, Monroe, Montgomery, Moore, Morgan, Obion, Overton, Perry, Pickett, Polk, Putnam, Rhea, Roane, Robertson, Rutherford, Scott, Sequatchie, Sevier, Shelby, Smith, Stewart, Sullivan, Sumner, Tipton, Trousdale, Unicoi, Union, Van Buren, Warren, Washington, Wayne, Weakley, White, Williamson, Wilson.</a:t>
            </a:r>
            <a:endParaRPr lang="en-US" sz="1100"/>
          </a:p>
        </p:txBody>
      </p:sp>
      <p:sp>
        <p:nvSpPr>
          <p:cNvPr id="4" name="Date Placeholder 3">
            <a:extLst>
              <a:ext uri="{FF2B5EF4-FFF2-40B4-BE49-F238E27FC236}">
                <a16:creationId xmlns:a16="http://schemas.microsoft.com/office/drawing/2014/main" id="{EE986AB7-938F-1A4A-8940-F690E7F67B6E}"/>
              </a:ext>
            </a:extLst>
          </p:cNvPr>
          <p:cNvSpPr>
            <a:spLocks noGrp="1"/>
          </p:cNvSpPr>
          <p:nvPr>
            <p:ph type="dt" sz="half" idx="10"/>
          </p:nvPr>
        </p:nvSpPr>
        <p:spPr>
          <a:xfrm>
            <a:off x="8369448" y="6356350"/>
            <a:ext cx="2592594" cy="365125"/>
          </a:xfrm>
        </p:spPr>
        <p:txBody>
          <a:bodyPr>
            <a:normAutofit/>
          </a:bodyPr>
          <a:lstStyle/>
          <a:p>
            <a:pPr>
              <a:spcAft>
                <a:spcPts val="600"/>
              </a:spcAft>
            </a:pPr>
            <a:fld id="{626DE685-1B6F-4D7C-AEF2-C9AD71EC467A}" type="datetime1">
              <a:rPr lang="en-US"/>
              <a:pPr>
                <a:spcAft>
                  <a:spcPts val="600"/>
                </a:spcAft>
              </a:pPr>
              <a:t>2/6/24</a:t>
            </a:fld>
            <a:endParaRPr lang="en-US"/>
          </a:p>
        </p:txBody>
      </p:sp>
      <p:sp>
        <p:nvSpPr>
          <p:cNvPr id="5" name="Footer Placeholder 4">
            <a:extLst>
              <a:ext uri="{FF2B5EF4-FFF2-40B4-BE49-F238E27FC236}">
                <a16:creationId xmlns:a16="http://schemas.microsoft.com/office/drawing/2014/main" id="{6199DC1B-BACA-634B-B6B7-16C78E24F548}"/>
              </a:ext>
            </a:extLst>
          </p:cNvPr>
          <p:cNvSpPr>
            <a:spLocks noGrp="1"/>
          </p:cNvSpPr>
          <p:nvPr>
            <p:ph type="ftr" sz="quarter" idx="11"/>
          </p:nvPr>
        </p:nvSpPr>
        <p:spPr>
          <a:xfrm>
            <a:off x="715383" y="6356350"/>
            <a:ext cx="4539727" cy="365125"/>
          </a:xfrm>
        </p:spPr>
        <p:txBody>
          <a:bodyP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93E34E90-E871-2147-959D-909D89FEC453}"/>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a:pPr>
                <a:lnSpc>
                  <a:spcPct val="90000"/>
                </a:lnSpc>
                <a:spcAft>
                  <a:spcPts val="600"/>
                </a:spcAft>
              </a:pPr>
              <a:t>10</a:t>
            </a:fld>
            <a:endParaRPr lang="en-US"/>
          </a:p>
        </p:txBody>
      </p:sp>
      <p:pic>
        <p:nvPicPr>
          <p:cNvPr id="18" name="Picture 7" descr="Front steps and columns of a majestic city building">
            <a:extLst>
              <a:ext uri="{FF2B5EF4-FFF2-40B4-BE49-F238E27FC236}">
                <a16:creationId xmlns:a16="http://schemas.microsoft.com/office/drawing/2014/main" id="{CDA86279-D2AB-6F3D-F4D7-FA50BB867D57}"/>
              </a:ext>
            </a:extLst>
          </p:cNvPr>
          <p:cNvPicPr>
            <a:picLocks noChangeAspect="1"/>
          </p:cNvPicPr>
          <p:nvPr/>
        </p:nvPicPr>
        <p:blipFill rotWithShape="1">
          <a:blip r:embed="rId2"/>
          <a:srcRect l="8828" r="11176" b="-1"/>
          <a:stretch/>
        </p:blipFill>
        <p:spPr>
          <a:xfrm>
            <a:off x="4981575" y="735286"/>
            <a:ext cx="6495042" cy="5419642"/>
          </a:xfrm>
          <a:prstGeom prst="rect">
            <a:avLst/>
          </a:prstGeom>
        </p:spPr>
      </p:pic>
    </p:spTree>
    <p:extLst>
      <p:ext uri="{BB962C8B-B14F-4D97-AF65-F5344CB8AC3E}">
        <p14:creationId xmlns:p14="http://schemas.microsoft.com/office/powerpoint/2010/main" val="2148447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F2B951FD-94F7-E138-3EC2-A66A551D91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Cable car on a city street">
            <a:extLst>
              <a:ext uri="{FF2B5EF4-FFF2-40B4-BE49-F238E27FC236}">
                <a16:creationId xmlns:a16="http://schemas.microsoft.com/office/drawing/2014/main" id="{9EDD6DB8-28F6-E31A-A952-67473657E702}"/>
              </a:ext>
            </a:extLst>
          </p:cNvPr>
          <p:cNvPicPr>
            <a:picLocks noChangeAspect="1"/>
          </p:cNvPicPr>
          <p:nvPr/>
        </p:nvPicPr>
        <p:blipFill rotWithShape="1">
          <a:blip r:embed="rId2"/>
          <a:srcRect r="-1" b="4935"/>
          <a:stretch/>
        </p:blipFill>
        <p:spPr>
          <a:xfrm>
            <a:off x="6420752" y="-1"/>
            <a:ext cx="5771248" cy="6857999"/>
          </a:xfrm>
          <a:prstGeom prst="rect">
            <a:avLst/>
          </a:prstGeom>
        </p:spPr>
      </p:pic>
      <p:sp>
        <p:nvSpPr>
          <p:cNvPr id="2" name="Title 1">
            <a:extLst>
              <a:ext uri="{FF2B5EF4-FFF2-40B4-BE49-F238E27FC236}">
                <a16:creationId xmlns:a16="http://schemas.microsoft.com/office/drawing/2014/main" id="{6FFEC22B-AB57-CE41-887F-AC6AD0B23430}"/>
              </a:ext>
            </a:extLst>
          </p:cNvPr>
          <p:cNvSpPr>
            <a:spLocks noGrp="1"/>
          </p:cNvSpPr>
          <p:nvPr>
            <p:ph type="title"/>
          </p:nvPr>
        </p:nvSpPr>
        <p:spPr>
          <a:xfrm>
            <a:off x="704088" y="914400"/>
            <a:ext cx="5195889" cy="1316736"/>
          </a:xfrm>
        </p:spPr>
        <p:txBody>
          <a:bodyPr>
            <a:normAutofit/>
          </a:bodyPr>
          <a:lstStyle/>
          <a:p>
            <a:r>
              <a:rPr lang="en-US" altLang="zh-CN">
                <a:latin typeface="Söhne"/>
              </a:rPr>
              <a:t>major</a:t>
            </a:r>
            <a:r>
              <a:rPr lang="zh-CN" altLang="en-US">
                <a:latin typeface="Söhne"/>
              </a:rPr>
              <a:t> </a:t>
            </a:r>
            <a:r>
              <a:rPr lang="en-US" altLang="zh-CN">
                <a:latin typeface="Söhne"/>
              </a:rPr>
              <a:t>100</a:t>
            </a:r>
            <a:r>
              <a:rPr lang="zh-CN" altLang="en-US">
                <a:latin typeface="Söhne"/>
              </a:rPr>
              <a:t> </a:t>
            </a:r>
            <a:r>
              <a:rPr lang="en-US" altLang="zh-CN">
                <a:latin typeface="Söhne"/>
              </a:rPr>
              <a:t>cities</a:t>
            </a:r>
            <a:r>
              <a:rPr lang="zh-CN" altLang="en-US">
                <a:latin typeface="Söhne"/>
              </a:rPr>
              <a:t> </a:t>
            </a:r>
            <a:r>
              <a:rPr lang="en-US" altLang="zh-CN" b="0" i="0">
                <a:effectLst/>
                <a:latin typeface="Söhne"/>
              </a:rPr>
              <a:t>in</a:t>
            </a:r>
            <a:r>
              <a:rPr lang="zh-CN" altLang="en-US" b="0" i="0">
                <a:effectLst/>
                <a:latin typeface="Söhne"/>
              </a:rPr>
              <a:t> </a:t>
            </a:r>
            <a:r>
              <a:rPr lang="en-US" b="0" i="0">
                <a:effectLst/>
                <a:latin typeface="Söhne"/>
              </a:rPr>
              <a:t>Tennessee:</a:t>
            </a:r>
            <a:r>
              <a:rPr lang="zh-CN" altLang="en-US"/>
              <a:t> </a:t>
            </a:r>
            <a:endParaRPr lang="en-US"/>
          </a:p>
        </p:txBody>
      </p:sp>
      <p:sp>
        <p:nvSpPr>
          <p:cNvPr id="3" name="Content Placeholder 2">
            <a:extLst>
              <a:ext uri="{FF2B5EF4-FFF2-40B4-BE49-F238E27FC236}">
                <a16:creationId xmlns:a16="http://schemas.microsoft.com/office/drawing/2014/main" id="{503A4DEA-D56A-A04B-BA4F-8ED381EC153A}"/>
              </a:ext>
            </a:extLst>
          </p:cNvPr>
          <p:cNvSpPr>
            <a:spLocks noGrp="1"/>
          </p:cNvSpPr>
          <p:nvPr>
            <p:ph idx="1"/>
          </p:nvPr>
        </p:nvSpPr>
        <p:spPr>
          <a:xfrm>
            <a:off x="704088" y="2231136"/>
            <a:ext cx="5195889" cy="3931920"/>
          </a:xfrm>
        </p:spPr>
        <p:txBody>
          <a:bodyPr>
            <a:normAutofit/>
          </a:bodyPr>
          <a:lstStyle/>
          <a:p>
            <a:pPr>
              <a:lnSpc>
                <a:spcPct val="100000"/>
              </a:lnSpc>
            </a:pPr>
            <a:r>
              <a:rPr lang="en-US" sz="1100" b="0" i="0" dirty="0">
                <a:effectLst/>
                <a:latin typeface="Söhne"/>
              </a:rPr>
              <a:t>Memphis, Nashville, Knoxville, Chattanooga, Clarksville, Murfreesboro, Franklin, Jackson, Johnson City, Bartlett, Hendersonville, Kingsport, Collierville, Smyrna, Cleveland, Brentwood, Germantown, Columbia, Spring Hill, La Vergne, Gallatin, Cookeville, Lebanon, Morristown, Oak Ridge, Maryville, Bristol, Farragut, Shelbyville, East Ridge, Tullahoma, Dyersburg, Springfield, Goodlettsville, Greeneville, Sevierville, Dickson, Elizabethton, McMinnville, Athens, Soddy-Daisy, Portland, Lakeland, Lewisburg, Red Bank, Arlington, Crossville, Martin, Lawrenceburg, Millington, Union City, Alcoa, Paris, Clinton, Humboldt, La Follette, Lexington, Manchester, Hartsville/Trousdale County, Brownsville, Ripley, Covington, Atoka, Signal Mountain, Winchester, Lenoir City, McKenzie, Newport, Jefferson City, Loudon, Jonesborough, Lafayette, Fairview, Harrogate, Middle Valley, Milan, Dayton, Pulaski, White House, Harriman, Munford, Dunlap, Oakland, Savannah, Millersville, Henderson, Collegedale, Pigeon Forge, Erwin, Smithville, Sweetwater, Forest Hills, Kingston, Mount Carmel, Sparta, Rockwood, Church Hill, Nolensville, La Grange, Tusculum</a:t>
            </a:r>
            <a:r>
              <a:rPr lang="en-US" altLang="zh-CN" sz="1100" b="0" i="0" dirty="0">
                <a:effectLst/>
                <a:latin typeface="Söhne"/>
              </a:rPr>
              <a:t>…</a:t>
            </a:r>
            <a:endParaRPr lang="en-US" sz="1100" b="0" i="0" dirty="0">
              <a:effectLst/>
              <a:latin typeface="Söhne"/>
            </a:endParaRPr>
          </a:p>
          <a:p>
            <a:pPr>
              <a:lnSpc>
                <a:spcPct val="100000"/>
              </a:lnSpc>
            </a:pPr>
            <a:endParaRPr lang="en-US" altLang="zh-CN" sz="1100" b="0" i="0" dirty="0">
              <a:effectLst/>
              <a:latin typeface="Söhne"/>
            </a:endParaRPr>
          </a:p>
          <a:p>
            <a:pPr>
              <a:lnSpc>
                <a:spcPct val="100000"/>
              </a:lnSpc>
            </a:pPr>
            <a:r>
              <a:rPr lang="en-US" altLang="zh-CN" sz="1100" b="0" i="0" dirty="0">
                <a:effectLst/>
                <a:latin typeface="Söhne"/>
              </a:rPr>
              <a:t>All</a:t>
            </a:r>
            <a:r>
              <a:rPr lang="zh-CN" altLang="en-US" sz="1100" b="0" i="0" dirty="0">
                <a:effectLst/>
                <a:latin typeface="Söhne"/>
              </a:rPr>
              <a:t> </a:t>
            </a:r>
            <a:r>
              <a:rPr lang="en-US" altLang="zh-CN" sz="1100" b="0" i="0" dirty="0">
                <a:effectLst/>
                <a:latin typeface="Söhne"/>
              </a:rPr>
              <a:t>Cities’</a:t>
            </a:r>
            <a:r>
              <a:rPr lang="zh-CN" altLang="en-US" sz="1100" b="0" i="0" dirty="0">
                <a:effectLst/>
                <a:latin typeface="Söhne"/>
              </a:rPr>
              <a:t> </a:t>
            </a:r>
            <a:r>
              <a:rPr lang="en-US" altLang="zh-CN" sz="1100" b="0" i="0" dirty="0">
                <a:effectLst/>
                <a:latin typeface="Söhne"/>
              </a:rPr>
              <a:t>names</a:t>
            </a:r>
            <a:r>
              <a:rPr lang="zh-CN" altLang="en-US" sz="1100" b="0" i="0" dirty="0">
                <a:effectLst/>
                <a:latin typeface="Söhne"/>
              </a:rPr>
              <a:t> </a:t>
            </a:r>
            <a:r>
              <a:rPr lang="en-US" altLang="zh-CN" sz="1100" b="0" i="0" dirty="0">
                <a:effectLst/>
                <a:latin typeface="Söhne"/>
              </a:rPr>
              <a:t>in</a:t>
            </a:r>
            <a:r>
              <a:rPr lang="zh-CN" altLang="en-US" sz="1100" b="0" i="0" dirty="0">
                <a:effectLst/>
                <a:latin typeface="Söhne"/>
              </a:rPr>
              <a:t> </a:t>
            </a:r>
            <a:r>
              <a:rPr lang="en-US" altLang="zh-CN" sz="1100" dirty="0">
                <a:latin typeface="Söhne"/>
              </a:rPr>
              <a:t>TN</a:t>
            </a:r>
            <a:r>
              <a:rPr lang="zh-CN" altLang="en-US" sz="1100" dirty="0">
                <a:latin typeface="Söhne"/>
              </a:rPr>
              <a:t> </a:t>
            </a:r>
            <a:r>
              <a:rPr lang="en-US" altLang="zh-CN" sz="1100" dirty="0">
                <a:latin typeface="Söhne"/>
              </a:rPr>
              <a:t>found</a:t>
            </a:r>
            <a:r>
              <a:rPr lang="zh-CN" altLang="en-US" sz="1100" dirty="0">
                <a:latin typeface="Söhne"/>
              </a:rPr>
              <a:t> </a:t>
            </a:r>
            <a:r>
              <a:rPr lang="en-US" altLang="zh-CN" sz="1100" dirty="0">
                <a:latin typeface="Söhne"/>
              </a:rPr>
              <a:t>here:</a:t>
            </a:r>
            <a:r>
              <a:rPr lang="zh-CN" altLang="en-US" sz="1100" dirty="0">
                <a:latin typeface="Söhne"/>
              </a:rPr>
              <a:t> </a:t>
            </a:r>
            <a:r>
              <a:rPr lang="en-US" sz="1100" dirty="0">
                <a:hlinkClick r:id="rId3"/>
              </a:rPr>
              <a:t>https://www.mtas.tennessee.edu/cities_alpha?q=cities_alpha&amp;page=17</a:t>
            </a:r>
            <a:endParaRPr lang="en-US" sz="1100" dirty="0"/>
          </a:p>
        </p:txBody>
      </p:sp>
      <p:sp>
        <p:nvSpPr>
          <p:cNvPr id="4" name="Date Placeholder 3">
            <a:extLst>
              <a:ext uri="{FF2B5EF4-FFF2-40B4-BE49-F238E27FC236}">
                <a16:creationId xmlns:a16="http://schemas.microsoft.com/office/drawing/2014/main" id="{91E1B391-BCA4-E546-82A5-18B4E2D6BEED}"/>
              </a:ext>
            </a:extLst>
          </p:cNvPr>
          <p:cNvSpPr>
            <a:spLocks noGrp="1"/>
          </p:cNvSpPr>
          <p:nvPr>
            <p:ph type="dt" sz="half" idx="10"/>
          </p:nvPr>
        </p:nvSpPr>
        <p:spPr>
          <a:xfrm>
            <a:off x="8369448" y="6356350"/>
            <a:ext cx="2592594" cy="365125"/>
          </a:xfrm>
        </p:spPr>
        <p:txBody>
          <a:bodyPr>
            <a:normAutofit/>
          </a:bodyPr>
          <a:lstStyle/>
          <a:p>
            <a:pPr>
              <a:spcAft>
                <a:spcPts val="600"/>
              </a:spcAft>
            </a:pPr>
            <a:fld id="{626DE685-1B6F-4D7C-AEF2-C9AD71EC467A}" type="datetime1">
              <a:rPr lang="en-US">
                <a:solidFill>
                  <a:srgbClr val="FFFFFF"/>
                </a:solidFill>
              </a:rPr>
              <a:pPr>
                <a:spcAft>
                  <a:spcPts val="600"/>
                </a:spcAft>
              </a:pPr>
              <a:t>2/6/24</a:t>
            </a:fld>
            <a:endParaRPr lang="en-US">
              <a:solidFill>
                <a:srgbClr val="FFFFFF"/>
              </a:solidFill>
            </a:endParaRPr>
          </a:p>
        </p:txBody>
      </p:sp>
      <p:sp>
        <p:nvSpPr>
          <p:cNvPr id="5" name="Footer Placeholder 4">
            <a:extLst>
              <a:ext uri="{FF2B5EF4-FFF2-40B4-BE49-F238E27FC236}">
                <a16:creationId xmlns:a16="http://schemas.microsoft.com/office/drawing/2014/main" id="{5EE9DA41-FB36-6A49-9318-1AAAC9E6C67B}"/>
              </a:ext>
            </a:extLst>
          </p:cNvPr>
          <p:cNvSpPr>
            <a:spLocks noGrp="1"/>
          </p:cNvSpPr>
          <p:nvPr>
            <p:ph type="ftr" sz="quarter" idx="11"/>
          </p:nvPr>
        </p:nvSpPr>
        <p:spPr>
          <a:xfrm>
            <a:off x="715383" y="6356350"/>
            <a:ext cx="4539727" cy="365125"/>
          </a:xfrm>
        </p:spPr>
        <p:txBody>
          <a:bodyP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75568A86-1772-054E-8183-F1EFDF2A9F61}"/>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a:solidFill>
                  <a:srgbClr val="FFFFFF"/>
                </a:solidFill>
              </a:rPr>
              <a:pPr>
                <a:lnSpc>
                  <a:spcPct val="90000"/>
                </a:lnSpc>
                <a:spcAft>
                  <a:spcPts val="600"/>
                </a:spcAft>
              </a:pPr>
              <a:t>11</a:t>
            </a:fld>
            <a:endParaRPr lang="en-US">
              <a:solidFill>
                <a:srgbClr val="FFFFFF"/>
              </a:solidFill>
            </a:endParaRPr>
          </a:p>
        </p:txBody>
      </p:sp>
    </p:spTree>
    <p:extLst>
      <p:ext uri="{BB962C8B-B14F-4D97-AF65-F5344CB8AC3E}">
        <p14:creationId xmlns:p14="http://schemas.microsoft.com/office/powerpoint/2010/main" val="978602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51842-9423-C348-B50A-FBBE3505E409}"/>
              </a:ext>
            </a:extLst>
          </p:cNvPr>
          <p:cNvSpPr>
            <a:spLocks noGrp="1"/>
          </p:cNvSpPr>
          <p:nvPr>
            <p:ph type="title"/>
          </p:nvPr>
        </p:nvSpPr>
        <p:spPr/>
        <p:txBody>
          <a:bodyPr/>
          <a:lstStyle/>
          <a:p>
            <a:r>
              <a:rPr lang="en-US" dirty="0"/>
              <a:t>Dash</a:t>
            </a:r>
            <a:r>
              <a:rPr lang="en-US" altLang="zh-CN" dirty="0"/>
              <a:t>board</a:t>
            </a:r>
            <a:r>
              <a:rPr lang="zh-CN" altLang="en-US" dirty="0"/>
              <a:t> </a:t>
            </a:r>
            <a:r>
              <a:rPr lang="en-US" altLang="zh-CN" dirty="0"/>
              <a:t>demo</a:t>
            </a:r>
            <a:endParaRPr lang="en-US" dirty="0"/>
          </a:p>
        </p:txBody>
      </p:sp>
      <p:sp>
        <p:nvSpPr>
          <p:cNvPr id="3" name="Content Placeholder 2">
            <a:extLst>
              <a:ext uri="{FF2B5EF4-FFF2-40B4-BE49-F238E27FC236}">
                <a16:creationId xmlns:a16="http://schemas.microsoft.com/office/drawing/2014/main" id="{EE70DE33-B85B-8D4C-A16A-BD184DF39F2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1D92C15-02DE-D34F-A547-F313C7F693F7}"/>
              </a:ext>
            </a:extLst>
          </p:cNvPr>
          <p:cNvSpPr>
            <a:spLocks noGrp="1"/>
          </p:cNvSpPr>
          <p:nvPr>
            <p:ph type="dt" sz="half" idx="10"/>
          </p:nvPr>
        </p:nvSpPr>
        <p:spPr/>
        <p:txBody>
          <a:bodyPr/>
          <a:lstStyle/>
          <a:p>
            <a:fld id="{626DE685-1B6F-4D7C-AEF2-C9AD71EC467A}" type="datetime1">
              <a:rPr lang="en-US" smtClean="0"/>
              <a:t>2/6/24</a:t>
            </a:fld>
            <a:endParaRPr lang="en-US"/>
          </a:p>
        </p:txBody>
      </p:sp>
      <p:sp>
        <p:nvSpPr>
          <p:cNvPr id="5" name="Footer Placeholder 4">
            <a:extLst>
              <a:ext uri="{FF2B5EF4-FFF2-40B4-BE49-F238E27FC236}">
                <a16:creationId xmlns:a16="http://schemas.microsoft.com/office/drawing/2014/main" id="{A252B90D-6930-3A4C-8362-637B753826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A4C41E4-D741-4342-BE12-FC8824EA428A}"/>
              </a:ext>
            </a:extLst>
          </p:cNvPr>
          <p:cNvSpPr>
            <a:spLocks noGrp="1"/>
          </p:cNvSpPr>
          <p:nvPr>
            <p:ph type="sldNum" sz="quarter" idx="12"/>
          </p:nvPr>
        </p:nvSpPr>
        <p:spPr/>
        <p:txBody>
          <a:bodyPr/>
          <a:lstStyle/>
          <a:p>
            <a:fld id="{87E7843D-FF13-4365-9478-9625B70A2705}" type="slidenum">
              <a:rPr lang="en-US" smtClean="0"/>
              <a:t>12</a:t>
            </a:fld>
            <a:endParaRPr lang="en-US"/>
          </a:p>
        </p:txBody>
      </p:sp>
    </p:spTree>
    <p:extLst>
      <p:ext uri="{BB962C8B-B14F-4D97-AF65-F5344CB8AC3E}">
        <p14:creationId xmlns:p14="http://schemas.microsoft.com/office/powerpoint/2010/main" val="3582986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B5781-4AAF-754E-A208-BC3BC750938E}"/>
              </a:ext>
            </a:extLst>
          </p:cNvPr>
          <p:cNvSpPr>
            <a:spLocks noGrp="1"/>
          </p:cNvSpPr>
          <p:nvPr>
            <p:ph type="title"/>
          </p:nvPr>
        </p:nvSpPr>
        <p:spPr/>
        <p:txBody>
          <a:bodyPr/>
          <a:lstStyle/>
          <a:p>
            <a:r>
              <a:rPr lang="en-US" altLang="zh-CN" dirty="0"/>
              <a:t>Dashboard</a:t>
            </a:r>
            <a:r>
              <a:rPr lang="zh-CN" altLang="en-US" dirty="0"/>
              <a:t> </a:t>
            </a:r>
            <a:r>
              <a:rPr lang="en-US" altLang="zh-CN" dirty="0"/>
              <a:t>function</a:t>
            </a:r>
            <a:endParaRPr lang="en-US" dirty="0"/>
          </a:p>
        </p:txBody>
      </p:sp>
      <p:sp>
        <p:nvSpPr>
          <p:cNvPr id="3" name="Content Placeholder 2">
            <a:extLst>
              <a:ext uri="{FF2B5EF4-FFF2-40B4-BE49-F238E27FC236}">
                <a16:creationId xmlns:a16="http://schemas.microsoft.com/office/drawing/2014/main" id="{90E4FC4C-DE25-7048-97BA-0D04B51C2C0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C4C46784-2A5D-DE4A-87F8-238D1F47E321}"/>
              </a:ext>
            </a:extLst>
          </p:cNvPr>
          <p:cNvSpPr>
            <a:spLocks noGrp="1"/>
          </p:cNvSpPr>
          <p:nvPr>
            <p:ph type="dt" sz="half" idx="10"/>
          </p:nvPr>
        </p:nvSpPr>
        <p:spPr/>
        <p:txBody>
          <a:bodyPr/>
          <a:lstStyle/>
          <a:p>
            <a:fld id="{626DE685-1B6F-4D7C-AEF2-C9AD71EC467A}" type="datetime1">
              <a:rPr lang="en-US" smtClean="0"/>
              <a:t>2/6/24</a:t>
            </a:fld>
            <a:endParaRPr lang="en-US"/>
          </a:p>
        </p:txBody>
      </p:sp>
      <p:sp>
        <p:nvSpPr>
          <p:cNvPr id="5" name="Footer Placeholder 4">
            <a:extLst>
              <a:ext uri="{FF2B5EF4-FFF2-40B4-BE49-F238E27FC236}">
                <a16:creationId xmlns:a16="http://schemas.microsoft.com/office/drawing/2014/main" id="{008B708B-246C-C44F-B182-6A275C1D9C0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FE5F5CD-D6F0-874D-AD76-CFAD79CDDCB9}"/>
              </a:ext>
            </a:extLst>
          </p:cNvPr>
          <p:cNvSpPr>
            <a:spLocks noGrp="1"/>
          </p:cNvSpPr>
          <p:nvPr>
            <p:ph type="sldNum" sz="quarter" idx="12"/>
          </p:nvPr>
        </p:nvSpPr>
        <p:spPr/>
        <p:txBody>
          <a:bodyPr/>
          <a:lstStyle/>
          <a:p>
            <a:fld id="{87E7843D-FF13-4365-9478-9625B70A2705}" type="slidenum">
              <a:rPr lang="en-US" smtClean="0"/>
              <a:t>13</a:t>
            </a:fld>
            <a:endParaRPr lang="en-US"/>
          </a:p>
        </p:txBody>
      </p:sp>
    </p:spTree>
    <p:extLst>
      <p:ext uri="{BB962C8B-B14F-4D97-AF65-F5344CB8AC3E}">
        <p14:creationId xmlns:p14="http://schemas.microsoft.com/office/powerpoint/2010/main" val="2752618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Sticky notes on a wall">
            <a:extLst>
              <a:ext uri="{FF2B5EF4-FFF2-40B4-BE49-F238E27FC236}">
                <a16:creationId xmlns:a16="http://schemas.microsoft.com/office/drawing/2014/main" id="{F75CD107-01C3-FC12-250E-3042EFD342B6}"/>
              </a:ext>
            </a:extLst>
          </p:cNvPr>
          <p:cNvPicPr>
            <a:picLocks noChangeAspect="1"/>
          </p:cNvPicPr>
          <p:nvPr/>
        </p:nvPicPr>
        <p:blipFill rotWithShape="1">
          <a:blip r:embed="rId2"/>
          <a:srcRect l="25134" r="25396"/>
          <a:stretch/>
        </p:blipFill>
        <p:spPr>
          <a:xfrm>
            <a:off x="20" y="-17929"/>
            <a:ext cx="4876780" cy="6875929"/>
          </a:xfrm>
          <a:prstGeom prst="rect">
            <a:avLst/>
          </a:prstGeom>
        </p:spPr>
      </p:pic>
      <p:sp>
        <p:nvSpPr>
          <p:cNvPr id="2" name="Title 1">
            <a:extLst>
              <a:ext uri="{FF2B5EF4-FFF2-40B4-BE49-F238E27FC236}">
                <a16:creationId xmlns:a16="http://schemas.microsoft.com/office/drawing/2014/main" id="{7DC0955C-31F5-624D-B170-68F994BEF0C0}"/>
              </a:ext>
            </a:extLst>
          </p:cNvPr>
          <p:cNvSpPr>
            <a:spLocks noGrp="1"/>
          </p:cNvSpPr>
          <p:nvPr>
            <p:ph type="title"/>
          </p:nvPr>
        </p:nvSpPr>
        <p:spPr>
          <a:xfrm>
            <a:off x="5604846" y="860615"/>
            <a:ext cx="5886519" cy="1272986"/>
          </a:xfrm>
        </p:spPr>
        <p:txBody>
          <a:bodyPr>
            <a:normAutofit/>
          </a:bodyPr>
          <a:lstStyle/>
          <a:p>
            <a:pPr>
              <a:lnSpc>
                <a:spcPct val="90000"/>
              </a:lnSpc>
            </a:pPr>
            <a:r>
              <a:rPr lang="en-US" b="1">
                <a:effectLst/>
                <a:latin typeface="Lato" panose="020F0502020204030203" pitchFamily="34" charset="0"/>
                <a:ea typeface="Times New Roman" panose="02020603050405020304" pitchFamily="18" charset="0"/>
                <a:cs typeface="Times New Roman" panose="02020603050405020304" pitchFamily="18" charset="0"/>
              </a:rPr>
              <a:t>Goals for the project</a:t>
            </a:r>
            <a:endParaRPr lang="en-US"/>
          </a:p>
        </p:txBody>
      </p:sp>
      <p:sp>
        <p:nvSpPr>
          <p:cNvPr id="3" name="Content Placeholder 2">
            <a:extLst>
              <a:ext uri="{FF2B5EF4-FFF2-40B4-BE49-F238E27FC236}">
                <a16:creationId xmlns:a16="http://schemas.microsoft.com/office/drawing/2014/main" id="{37AC1DA9-8251-3F45-8C15-B248656ADC44}"/>
              </a:ext>
            </a:extLst>
          </p:cNvPr>
          <p:cNvSpPr>
            <a:spLocks noGrp="1"/>
          </p:cNvSpPr>
          <p:nvPr>
            <p:ph idx="1"/>
          </p:nvPr>
        </p:nvSpPr>
        <p:spPr>
          <a:xfrm>
            <a:off x="5604846" y="2133600"/>
            <a:ext cx="5886519" cy="3774464"/>
          </a:xfrm>
        </p:spPr>
        <p:txBody>
          <a:bodyPr>
            <a:normAutofit/>
          </a:bodyPr>
          <a:lstStyle/>
          <a:p>
            <a:pPr marL="0" marR="0">
              <a:lnSpc>
                <a:spcPct val="100000"/>
              </a:lnSpc>
              <a:spcBef>
                <a:spcPts val="0"/>
              </a:spcBef>
              <a:spcAft>
                <a:spcPts val="0"/>
              </a:spcAft>
            </a:pPr>
            <a:r>
              <a:rPr lang="en-US" sz="1600" dirty="0">
                <a:effectLst/>
                <a:latin typeface="Lato" panose="020F0502020204030203" pitchFamily="34" charset="0"/>
                <a:ea typeface="Times New Roman" panose="02020603050405020304" pitchFamily="18" charset="0"/>
                <a:cs typeface="Times New Roman" panose="02020603050405020304" pitchFamily="18" charset="0"/>
              </a:rPr>
              <a:t>A dashboard which is easy to export a excel/table/text report with the past information of pollution event happening in Tennessee, which applies terms selections (water, air, waste, noise), period time selections (year, month, day), location selection (county, city name of TN) and the recourse information (title, reporter, recourse link address)</a:t>
            </a:r>
          </a:p>
          <a:p>
            <a:pPr marL="0" marR="0">
              <a:lnSpc>
                <a:spcPct val="100000"/>
              </a:lnSpc>
              <a:spcBef>
                <a:spcPts val="0"/>
              </a:spcBef>
              <a:spcAft>
                <a:spcPts val="0"/>
              </a:spcAft>
            </a:pP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0000"/>
              </a:lnSpc>
              <a:spcBef>
                <a:spcPts val="0"/>
              </a:spcBef>
              <a:spcAft>
                <a:spcPts val="0"/>
              </a:spcAft>
            </a:pPr>
            <a:r>
              <a:rPr lang="en-US" sz="1600" dirty="0">
                <a:effectLst/>
                <a:latin typeface="Lato" panose="020F0502020204030203" pitchFamily="34" charset="0"/>
                <a:ea typeface="Times New Roman" panose="02020603050405020304" pitchFamily="18" charset="0"/>
                <a:cs typeface="Times New Roman" panose="02020603050405020304" pitchFamily="18" charset="0"/>
              </a:rPr>
              <a:t>A Word Cloud tool base on the date selection with terms, period time, location and recourse selection to show the results perceptually. </a:t>
            </a:r>
          </a:p>
          <a:p>
            <a:pPr marL="0" marR="0">
              <a:lnSpc>
                <a:spcPct val="100000"/>
              </a:lnSpc>
              <a:spcBef>
                <a:spcPts val="0"/>
              </a:spcBef>
              <a:spcAft>
                <a:spcPts val="0"/>
              </a:spcAft>
            </a:pP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0000"/>
              </a:lnSpc>
              <a:spcBef>
                <a:spcPts val="0"/>
              </a:spcBef>
              <a:spcAft>
                <a:spcPts val="0"/>
              </a:spcAft>
            </a:pPr>
            <a:r>
              <a:rPr lang="en-US" sz="1600" dirty="0">
                <a:effectLst/>
                <a:latin typeface="Lato" panose="020F0502020204030203" pitchFamily="34" charset="0"/>
                <a:ea typeface="Times New Roman" panose="02020603050405020304" pitchFamily="18" charset="0"/>
                <a:cs typeface="Times New Roman" panose="02020603050405020304" pitchFamily="18" charset="0"/>
              </a:rPr>
              <a:t>A Map of Tennessee Pollution events of reliable data collection with terms, period time, location and recourse selection.</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0000"/>
              </a:lnSpc>
            </a:pPr>
            <a:endParaRPr lang="en-US" sz="1600" dirty="0"/>
          </a:p>
        </p:txBody>
      </p:sp>
      <p:sp>
        <p:nvSpPr>
          <p:cNvPr id="4" name="Date Placeholder 3">
            <a:extLst>
              <a:ext uri="{FF2B5EF4-FFF2-40B4-BE49-F238E27FC236}">
                <a16:creationId xmlns:a16="http://schemas.microsoft.com/office/drawing/2014/main" id="{1050DC32-FEAA-EA43-BDD2-5ED0A79F85A7}"/>
              </a:ext>
            </a:extLst>
          </p:cNvPr>
          <p:cNvSpPr>
            <a:spLocks noGrp="1"/>
          </p:cNvSpPr>
          <p:nvPr>
            <p:ph type="dt" sz="half" idx="10"/>
          </p:nvPr>
        </p:nvSpPr>
        <p:spPr>
          <a:xfrm>
            <a:off x="8369448" y="6356350"/>
            <a:ext cx="2592594" cy="365125"/>
          </a:xfrm>
        </p:spPr>
        <p:txBody>
          <a:bodyPr>
            <a:normAutofit/>
          </a:bodyPr>
          <a:lstStyle/>
          <a:p>
            <a:pPr>
              <a:spcAft>
                <a:spcPts val="600"/>
              </a:spcAft>
            </a:pPr>
            <a:fld id="{626DE685-1B6F-4D7C-AEF2-C9AD71EC467A}" type="datetime1">
              <a:rPr lang="en-US" smtClean="0"/>
              <a:pPr>
                <a:spcAft>
                  <a:spcPts val="600"/>
                </a:spcAft>
              </a:pPr>
              <a:t>2/6/24</a:t>
            </a:fld>
            <a:endParaRPr lang="en-US"/>
          </a:p>
        </p:txBody>
      </p:sp>
      <p:sp>
        <p:nvSpPr>
          <p:cNvPr id="5" name="Footer Placeholder 4">
            <a:extLst>
              <a:ext uri="{FF2B5EF4-FFF2-40B4-BE49-F238E27FC236}">
                <a16:creationId xmlns:a16="http://schemas.microsoft.com/office/drawing/2014/main" id="{AD66EAD4-BC56-EA4D-9042-D8601C874F47}"/>
              </a:ext>
            </a:extLst>
          </p:cNvPr>
          <p:cNvSpPr>
            <a:spLocks noGrp="1"/>
          </p:cNvSpPr>
          <p:nvPr>
            <p:ph type="ftr" sz="quarter" idx="11"/>
          </p:nvPr>
        </p:nvSpPr>
        <p:spPr>
          <a:xfrm>
            <a:off x="715383" y="6356350"/>
            <a:ext cx="4539727" cy="365125"/>
          </a:xfrm>
        </p:spPr>
        <p:txBody>
          <a:bodyPr>
            <a:normAutofit/>
          </a:bodyPr>
          <a:lstStyle/>
          <a:p>
            <a:pPr>
              <a:spcAft>
                <a:spcPts val="600"/>
              </a:spcAft>
            </a:pPr>
            <a:r>
              <a:rPr lang="en-US">
                <a:solidFill>
                  <a:srgbClr val="FFFFFF"/>
                </a:solidFill>
              </a:rPr>
              <a:t>Sample Footer Text</a:t>
            </a:r>
          </a:p>
        </p:txBody>
      </p:sp>
      <p:sp>
        <p:nvSpPr>
          <p:cNvPr id="6" name="Slide Number Placeholder 5">
            <a:extLst>
              <a:ext uri="{FF2B5EF4-FFF2-40B4-BE49-F238E27FC236}">
                <a16:creationId xmlns:a16="http://schemas.microsoft.com/office/drawing/2014/main" id="{4501E5C4-A8F1-924A-B994-74A3A4A95582}"/>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2</a:t>
            </a:fld>
            <a:endParaRPr lang="en-US"/>
          </a:p>
        </p:txBody>
      </p:sp>
    </p:spTree>
    <p:extLst>
      <p:ext uri="{BB962C8B-B14F-4D97-AF65-F5344CB8AC3E}">
        <p14:creationId xmlns:p14="http://schemas.microsoft.com/office/powerpoint/2010/main" val="2915123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35A2A-C942-624A-A9F4-5BD695660EB6}"/>
              </a:ext>
            </a:extLst>
          </p:cNvPr>
          <p:cNvSpPr>
            <a:spLocks noGrp="1"/>
          </p:cNvSpPr>
          <p:nvPr>
            <p:ph type="title"/>
          </p:nvPr>
        </p:nvSpPr>
        <p:spPr/>
        <p:txBody>
          <a:bodyPr/>
          <a:lstStyle/>
          <a:p>
            <a:r>
              <a:rPr lang="en-US" sz="4000" b="1">
                <a:solidFill>
                  <a:srgbClr val="2D3B45"/>
                </a:solidFill>
                <a:effectLst/>
                <a:latin typeface="Lato" panose="020F0502020204030203" pitchFamily="34" charset="0"/>
                <a:ea typeface="Times New Roman" panose="02020603050405020304" pitchFamily="18" charset="0"/>
                <a:cs typeface="Times New Roman" panose="02020603050405020304" pitchFamily="18" charset="0"/>
              </a:rPr>
              <a:t>Goals for Sprint 1:</a:t>
            </a:r>
            <a:endParaRPr lang="en-US" dirty="0"/>
          </a:p>
        </p:txBody>
      </p:sp>
      <p:graphicFrame>
        <p:nvGraphicFramePr>
          <p:cNvPr id="8" name="Content Placeholder 2">
            <a:extLst>
              <a:ext uri="{FF2B5EF4-FFF2-40B4-BE49-F238E27FC236}">
                <a16:creationId xmlns:a16="http://schemas.microsoft.com/office/drawing/2014/main" id="{41F559D1-4901-11A1-030A-2A22CA54096C}"/>
              </a:ext>
            </a:extLst>
          </p:cNvPr>
          <p:cNvGraphicFramePr>
            <a:graphicFrameLocks noGrp="1"/>
          </p:cNvGraphicFramePr>
          <p:nvPr>
            <p:ph idx="1"/>
          </p:nvPr>
        </p:nvGraphicFramePr>
        <p:xfrm>
          <a:off x="700635" y="2293126"/>
          <a:ext cx="10691265" cy="3636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74552095-5946-B841-953C-87DD64D0E96A}"/>
              </a:ext>
            </a:extLst>
          </p:cNvPr>
          <p:cNvSpPr>
            <a:spLocks noGrp="1"/>
          </p:cNvSpPr>
          <p:nvPr>
            <p:ph type="dt" sz="half" idx="10"/>
          </p:nvPr>
        </p:nvSpPr>
        <p:spPr/>
        <p:txBody>
          <a:bodyPr/>
          <a:lstStyle/>
          <a:p>
            <a:fld id="{626DE685-1B6F-4D7C-AEF2-C9AD71EC467A}" type="datetime1">
              <a:rPr lang="en-US" smtClean="0"/>
              <a:t>2/6/24</a:t>
            </a:fld>
            <a:endParaRPr lang="en-US"/>
          </a:p>
        </p:txBody>
      </p:sp>
      <p:sp>
        <p:nvSpPr>
          <p:cNvPr id="5" name="Footer Placeholder 4">
            <a:extLst>
              <a:ext uri="{FF2B5EF4-FFF2-40B4-BE49-F238E27FC236}">
                <a16:creationId xmlns:a16="http://schemas.microsoft.com/office/drawing/2014/main" id="{69E547DE-EDAA-6D42-96B6-7A74BF1AE7B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2D6E57F-7174-7246-90CD-8F4369479EF8}"/>
              </a:ext>
            </a:extLst>
          </p:cNvPr>
          <p:cNvSpPr>
            <a:spLocks noGrp="1"/>
          </p:cNvSpPr>
          <p:nvPr>
            <p:ph type="sldNum" sz="quarter" idx="12"/>
          </p:nvPr>
        </p:nvSpPr>
        <p:spPr/>
        <p:txBody>
          <a:bodyPr/>
          <a:lstStyle/>
          <a:p>
            <a:fld id="{87E7843D-FF13-4365-9478-9625B70A2705}" type="slidenum">
              <a:rPr lang="en-US" smtClean="0"/>
              <a:t>3</a:t>
            </a:fld>
            <a:endParaRPr lang="en-US"/>
          </a:p>
        </p:txBody>
      </p:sp>
    </p:spTree>
    <p:extLst>
      <p:ext uri="{BB962C8B-B14F-4D97-AF65-F5344CB8AC3E}">
        <p14:creationId xmlns:p14="http://schemas.microsoft.com/office/powerpoint/2010/main" val="954424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Spider's web with a spider">
            <a:extLst>
              <a:ext uri="{FF2B5EF4-FFF2-40B4-BE49-F238E27FC236}">
                <a16:creationId xmlns:a16="http://schemas.microsoft.com/office/drawing/2014/main" id="{92913EAD-3D3C-475A-A7B6-D8FD1E428D9A}"/>
              </a:ext>
            </a:extLst>
          </p:cNvPr>
          <p:cNvPicPr>
            <a:picLocks noChangeAspect="1"/>
          </p:cNvPicPr>
          <p:nvPr/>
        </p:nvPicPr>
        <p:blipFill rotWithShape="1">
          <a:blip r:embed="rId2"/>
          <a:srcRect l="49809" r="3025" b="-1"/>
          <a:stretch/>
        </p:blipFill>
        <p:spPr>
          <a:xfrm>
            <a:off x="20" y="-17929"/>
            <a:ext cx="4876780" cy="6875929"/>
          </a:xfrm>
          <a:prstGeom prst="rect">
            <a:avLst/>
          </a:prstGeom>
        </p:spPr>
      </p:pic>
      <p:sp>
        <p:nvSpPr>
          <p:cNvPr id="2" name="Title 1">
            <a:extLst>
              <a:ext uri="{FF2B5EF4-FFF2-40B4-BE49-F238E27FC236}">
                <a16:creationId xmlns:a16="http://schemas.microsoft.com/office/drawing/2014/main" id="{2181467B-AC7E-974C-A549-C071B08CD5D3}"/>
              </a:ext>
            </a:extLst>
          </p:cNvPr>
          <p:cNvSpPr>
            <a:spLocks noGrp="1"/>
          </p:cNvSpPr>
          <p:nvPr>
            <p:ph type="title"/>
          </p:nvPr>
        </p:nvSpPr>
        <p:spPr>
          <a:xfrm>
            <a:off x="5604846" y="860615"/>
            <a:ext cx="5886519" cy="1272986"/>
          </a:xfrm>
        </p:spPr>
        <p:txBody>
          <a:bodyPr>
            <a:normAutofit/>
          </a:bodyPr>
          <a:lstStyle/>
          <a:p>
            <a:pPr>
              <a:lnSpc>
                <a:spcPct val="90000"/>
              </a:lnSpc>
            </a:pPr>
            <a:r>
              <a:rPr lang="en-US" altLang="zh-CN" dirty="0"/>
              <a:t>Main</a:t>
            </a:r>
            <a:r>
              <a:rPr lang="zh-CN" altLang="en-US" dirty="0"/>
              <a:t> </a:t>
            </a:r>
            <a:r>
              <a:rPr lang="en-US" altLang="zh-CN" dirty="0"/>
              <a:t>method</a:t>
            </a:r>
            <a:r>
              <a:rPr lang="zh-CN" altLang="en-US" dirty="0"/>
              <a:t> </a:t>
            </a:r>
            <a:r>
              <a:rPr lang="en-US" altLang="zh-CN" dirty="0"/>
              <a:t>in</a:t>
            </a:r>
            <a:r>
              <a:rPr lang="zh-CN" altLang="en-US" dirty="0"/>
              <a:t> </a:t>
            </a:r>
            <a:r>
              <a:rPr lang="en-US" altLang="zh-CN" dirty="0"/>
              <a:t>project</a:t>
            </a:r>
            <a:endParaRPr lang="en-US" dirty="0"/>
          </a:p>
        </p:txBody>
      </p:sp>
      <p:sp>
        <p:nvSpPr>
          <p:cNvPr id="3" name="Content Placeholder 2">
            <a:extLst>
              <a:ext uri="{FF2B5EF4-FFF2-40B4-BE49-F238E27FC236}">
                <a16:creationId xmlns:a16="http://schemas.microsoft.com/office/drawing/2014/main" id="{933FB89D-D119-FD4B-831D-7F78285A0EC2}"/>
              </a:ext>
            </a:extLst>
          </p:cNvPr>
          <p:cNvSpPr>
            <a:spLocks noGrp="1"/>
          </p:cNvSpPr>
          <p:nvPr>
            <p:ph idx="1"/>
          </p:nvPr>
        </p:nvSpPr>
        <p:spPr>
          <a:xfrm>
            <a:off x="5604846" y="2133600"/>
            <a:ext cx="5886519" cy="3774464"/>
          </a:xfrm>
        </p:spPr>
        <p:txBody>
          <a:bodyPr>
            <a:normAutofit fontScale="77500" lnSpcReduction="20000"/>
          </a:bodyPr>
          <a:lstStyle/>
          <a:p>
            <a:pPr marL="0" marR="0">
              <a:spcBef>
                <a:spcPts val="0"/>
              </a:spcBef>
              <a:spcAft>
                <a:spcPts val="600"/>
              </a:spcAft>
            </a:pPr>
            <a:r>
              <a:rPr lang="en-US" altLang="zh-CN" b="1" dirty="0">
                <a:effectLst/>
                <a:latin typeface="Calibri" panose="020F0502020204030204" pitchFamily="34" charset="0"/>
                <a:ea typeface="DengXian" panose="02010600030101010101" pitchFamily="2" charset="-122"/>
                <a:cs typeface="Times New Roman" panose="02020603050405020304" pitchFamily="18" charset="0"/>
              </a:rPr>
              <a:t>Technical</a:t>
            </a:r>
            <a:r>
              <a:rPr lang="zh-CN" altLang="en-US" b="1"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b="1" dirty="0">
                <a:effectLst/>
                <a:latin typeface="Calibri" panose="020F0502020204030204" pitchFamily="34" charset="0"/>
                <a:ea typeface="DengXian" panose="02010600030101010101" pitchFamily="2" charset="-122"/>
                <a:cs typeface="Times New Roman" panose="02020603050405020304" pitchFamily="18" charset="0"/>
              </a:rPr>
              <a:t>skills</a:t>
            </a:r>
            <a:r>
              <a:rPr lang="zh-CN" altLang="en-US" b="1"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b="1" dirty="0">
                <a:effectLst/>
                <a:latin typeface="Calibri" panose="020F0502020204030204" pitchFamily="34" charset="0"/>
                <a:ea typeface="DengXian" panose="02010600030101010101" pitchFamily="2" charset="-122"/>
                <a:cs typeface="Times New Roman" panose="02020603050405020304" pitchFamily="18" charset="0"/>
              </a:rPr>
              <a:t>(new</a:t>
            </a:r>
            <a:r>
              <a:rPr lang="en-US" altLang="zh-CN" b="1" dirty="0">
                <a:latin typeface="Calibri" panose="020F0502020204030204" pitchFamily="34" charset="0"/>
                <a:ea typeface="DengXian" panose="02010600030101010101" pitchFamily="2" charset="-122"/>
                <a:cs typeface="Times New Roman" panose="02020603050405020304" pitchFamily="18" charset="0"/>
              </a:rPr>
              <a:t>s/data</a:t>
            </a:r>
            <a:r>
              <a:rPr lang="zh-CN" altLang="en-US" b="1"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b="1" dirty="0">
                <a:effectLst/>
                <a:latin typeface="Calibri" panose="020F0502020204030204" pitchFamily="34" charset="0"/>
                <a:ea typeface="DengXian" panose="02010600030101010101" pitchFamily="2" charset="-122"/>
                <a:cs typeface="Times New Roman" panose="02020603050405020304" pitchFamily="18" charset="0"/>
              </a:rPr>
              <a:t>collection)</a:t>
            </a:r>
          </a:p>
          <a:p>
            <a:pPr marL="457200" lvl="1">
              <a:spcBef>
                <a:spcPts val="0"/>
              </a:spcBef>
              <a:spcAft>
                <a:spcPts val="600"/>
              </a:spcAft>
            </a:pPr>
            <a:r>
              <a:rPr lang="en-US" dirty="0">
                <a:effectLst/>
                <a:latin typeface="Calibri" panose="020F0502020204030204" pitchFamily="34" charset="0"/>
                <a:ea typeface="DengXian" panose="02010600030101010101" pitchFamily="2" charset="-122"/>
                <a:cs typeface="Times New Roman" panose="02020603050405020304" pitchFamily="18" charset="0"/>
              </a:rPr>
              <a:t>web crawler</a:t>
            </a:r>
            <a:r>
              <a:rPr lang="zh-CN" altLang="en-US"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dirty="0">
                <a:effectLst/>
                <a:latin typeface="Calibri" panose="020F0502020204030204" pitchFamily="34" charset="0"/>
                <a:ea typeface="DengXian" panose="02010600030101010101" pitchFamily="2" charset="-122"/>
                <a:cs typeface="Times New Roman" panose="02020603050405020304" pitchFamily="18" charset="0"/>
              </a:rPr>
              <a:t>in</a:t>
            </a:r>
            <a:r>
              <a:rPr lang="zh-CN" altLang="en-US"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dirty="0" err="1">
                <a:effectLst/>
                <a:latin typeface="Calibri" panose="020F0502020204030204" pitchFamily="34" charset="0"/>
                <a:ea typeface="DengXian" panose="02010600030101010101" pitchFamily="2" charset="-122"/>
                <a:cs typeface="Times New Roman" panose="02020603050405020304" pitchFamily="18" charset="0"/>
              </a:rPr>
              <a:t>py</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457200" lvl="1">
              <a:spcBef>
                <a:spcPts val="0"/>
              </a:spcBef>
              <a:spcAft>
                <a:spcPts val="600"/>
              </a:spcAft>
            </a:pPr>
            <a:r>
              <a:rPr lang="en-US" dirty="0">
                <a:effectLst/>
                <a:latin typeface="Calibri" panose="020F0502020204030204" pitchFamily="34" charset="0"/>
                <a:ea typeface="DengXian" panose="02010600030101010101" pitchFamily="2" charset="-122"/>
                <a:cs typeface="Times New Roman" panose="02020603050405020304" pitchFamily="18" charset="0"/>
              </a:rPr>
              <a:t>web scraper</a:t>
            </a:r>
            <a:r>
              <a:rPr lang="zh-CN" altLang="en-US"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dirty="0">
                <a:effectLst/>
                <a:latin typeface="Calibri" panose="020F0502020204030204" pitchFamily="34" charset="0"/>
                <a:ea typeface="DengXian" panose="02010600030101010101" pitchFamily="2" charset="-122"/>
                <a:cs typeface="Times New Roman" panose="02020603050405020304" pitchFamily="18" charset="0"/>
              </a:rPr>
              <a:t>in</a:t>
            </a:r>
            <a:r>
              <a:rPr lang="zh-CN" altLang="en-US"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dirty="0" err="1">
                <a:effectLst/>
                <a:latin typeface="Calibri" panose="020F0502020204030204" pitchFamily="34" charset="0"/>
                <a:ea typeface="DengXian" panose="02010600030101010101" pitchFamily="2" charset="-122"/>
                <a:cs typeface="Times New Roman" panose="02020603050405020304" pitchFamily="18" charset="0"/>
              </a:rPr>
              <a:t>py</a:t>
            </a: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0">
              <a:spcBef>
                <a:spcPts val="0"/>
              </a:spcBef>
              <a:spcAft>
                <a:spcPts val="600"/>
              </a:spcAft>
            </a:pPr>
            <a:r>
              <a:rPr lang="en-US" altLang="zh-CN" b="1" dirty="0">
                <a:latin typeface="Calibri" panose="020F0502020204030204" pitchFamily="34" charset="0"/>
                <a:ea typeface="DengXian" panose="02010600030101010101" pitchFamily="2" charset="-122"/>
                <a:cs typeface="Times New Roman" panose="02020603050405020304" pitchFamily="18" charset="0"/>
              </a:rPr>
              <a:t>Data</a:t>
            </a:r>
            <a:r>
              <a:rPr lang="zh-CN" altLang="en-US" b="1" dirty="0">
                <a:latin typeface="Calibri" panose="020F0502020204030204" pitchFamily="34" charset="0"/>
                <a:ea typeface="DengXian" panose="02010600030101010101" pitchFamily="2" charset="-122"/>
                <a:cs typeface="Times New Roman" panose="02020603050405020304" pitchFamily="18" charset="0"/>
              </a:rPr>
              <a:t> </a:t>
            </a:r>
            <a:r>
              <a:rPr lang="en-US" altLang="zh-CN" b="1" dirty="0">
                <a:latin typeface="Calibri" panose="020F0502020204030204" pitchFamily="34" charset="0"/>
                <a:ea typeface="DengXian" panose="02010600030101010101" pitchFamily="2" charset="-122"/>
                <a:cs typeface="Times New Roman" panose="02020603050405020304" pitchFamily="18" charset="0"/>
              </a:rPr>
              <a:t>Analysis</a:t>
            </a:r>
          </a:p>
          <a:p>
            <a:pPr marL="457200" lvl="1">
              <a:spcBef>
                <a:spcPts val="0"/>
              </a:spcBef>
              <a:spcAft>
                <a:spcPts val="600"/>
              </a:spcAft>
            </a:pPr>
            <a:r>
              <a:rPr lang="en-US" altLang="zh-CN" dirty="0">
                <a:effectLst/>
                <a:latin typeface="Calibri" panose="020F0502020204030204" pitchFamily="34" charset="0"/>
                <a:ea typeface="DengXian" panose="02010600030101010101" pitchFamily="2" charset="-122"/>
                <a:cs typeface="Times New Roman" panose="02020603050405020304" pitchFamily="18" charset="0"/>
              </a:rPr>
              <a:t>Key</a:t>
            </a:r>
            <a:r>
              <a:rPr lang="zh-CN" altLang="en-US"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dirty="0">
                <a:effectLst/>
                <a:latin typeface="Calibri" panose="020F0502020204030204" pitchFamily="34" charset="0"/>
                <a:ea typeface="DengXian" panose="02010600030101010101" pitchFamily="2" charset="-122"/>
                <a:cs typeface="Times New Roman" panose="02020603050405020304" pitchFamily="18" charset="0"/>
              </a:rPr>
              <a:t>word</a:t>
            </a:r>
            <a:r>
              <a:rPr lang="zh-CN" altLang="en-US"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dirty="0">
                <a:effectLst/>
                <a:latin typeface="Calibri" panose="020F0502020204030204" pitchFamily="34" charset="0"/>
                <a:ea typeface="DengXian" panose="02010600030101010101" pitchFamily="2" charset="-122"/>
                <a:cs typeface="Times New Roman" panose="02020603050405020304" pitchFamily="18" charset="0"/>
              </a:rPr>
              <a:t>data</a:t>
            </a:r>
            <a:r>
              <a:rPr lang="en-US" altLang="zh-CN" dirty="0">
                <a:latin typeface="Calibri" panose="020F0502020204030204" pitchFamily="34" charset="0"/>
                <a:ea typeface="DengXian" panose="02010600030101010101" pitchFamily="2" charset="-122"/>
                <a:cs typeface="Times New Roman" panose="02020603050405020304" pitchFamily="18" charset="0"/>
              </a:rPr>
              <a:t>base</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set</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up</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endParaRPr lang="en-US" altLang="zh-CN" dirty="0">
              <a:latin typeface="Calibri" panose="020F0502020204030204" pitchFamily="34" charset="0"/>
              <a:ea typeface="DengXian" panose="02010600030101010101" pitchFamily="2" charset="-122"/>
              <a:cs typeface="Times New Roman" panose="02020603050405020304" pitchFamily="18" charset="0"/>
            </a:endParaRPr>
          </a:p>
          <a:p>
            <a:pPr marL="457200" lvl="1">
              <a:spcBef>
                <a:spcPts val="0"/>
              </a:spcBef>
              <a:spcAft>
                <a:spcPts val="600"/>
              </a:spcAft>
            </a:pPr>
            <a:r>
              <a:rPr lang="en-US" altLang="zh-CN" dirty="0">
                <a:effectLst/>
                <a:latin typeface="Calibri" panose="020F0502020204030204" pitchFamily="34" charset="0"/>
                <a:ea typeface="DengXian" panose="02010600030101010101" pitchFamily="2" charset="-122"/>
                <a:cs typeface="Times New Roman" panose="02020603050405020304" pitchFamily="18" charset="0"/>
              </a:rPr>
              <a:t>data</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adjustment</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for</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accuracy</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and</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precise</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tracking</a:t>
            </a:r>
          </a:p>
          <a:p>
            <a:pPr marL="457200" lvl="1">
              <a:spcBef>
                <a:spcPts val="0"/>
              </a:spcBef>
              <a:spcAft>
                <a:spcPts val="600"/>
              </a:spcAft>
            </a:pPr>
            <a:r>
              <a:rPr lang="en-US" altLang="zh-CN" dirty="0">
                <a:latin typeface="Calibri" panose="020F0502020204030204" pitchFamily="34" charset="0"/>
                <a:ea typeface="DengXian" panose="02010600030101010101" pitchFamily="2" charset="-122"/>
                <a:cs typeface="Times New Roman" panose="02020603050405020304" pitchFamily="18" charset="0"/>
              </a:rPr>
              <a:t>organize</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all</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the</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info</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with</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location</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and</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date</a:t>
            </a:r>
          </a:p>
          <a:p>
            <a:pPr marL="0">
              <a:spcBef>
                <a:spcPts val="0"/>
              </a:spcBef>
              <a:spcAft>
                <a:spcPts val="600"/>
              </a:spcAft>
            </a:pPr>
            <a:r>
              <a:rPr lang="en-US" altLang="zh-CN" b="1" dirty="0">
                <a:effectLst/>
                <a:latin typeface="Calibri" panose="020F0502020204030204" pitchFamily="34" charset="0"/>
                <a:ea typeface="DengXian" panose="02010600030101010101" pitchFamily="2" charset="-122"/>
                <a:cs typeface="Times New Roman" panose="02020603050405020304" pitchFamily="18" charset="0"/>
              </a:rPr>
              <a:t>Data</a:t>
            </a:r>
            <a:r>
              <a:rPr lang="zh-CN" altLang="en-US" b="1"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b="1" dirty="0">
                <a:effectLst/>
                <a:latin typeface="Calibri" panose="020F0502020204030204" pitchFamily="34" charset="0"/>
                <a:ea typeface="DengXian" panose="02010600030101010101" pitchFamily="2" charset="-122"/>
                <a:cs typeface="Times New Roman" panose="02020603050405020304" pitchFamily="18" charset="0"/>
              </a:rPr>
              <a:t>visualization</a:t>
            </a:r>
          </a:p>
          <a:p>
            <a:pPr marL="457200" lvl="1">
              <a:spcBef>
                <a:spcPts val="0"/>
              </a:spcBef>
              <a:spcAft>
                <a:spcPts val="600"/>
              </a:spcAft>
            </a:pPr>
            <a:r>
              <a:rPr lang="en-US" altLang="zh-CN" b="1" dirty="0">
                <a:latin typeface="Calibri" panose="020F0502020204030204" pitchFamily="34" charset="0"/>
                <a:ea typeface="DengXian" panose="02010600030101010101" pitchFamily="2" charset="-122"/>
                <a:cs typeface="Times New Roman" panose="02020603050405020304" pitchFamily="18" charset="0"/>
              </a:rPr>
              <a:t>Word</a:t>
            </a:r>
            <a:r>
              <a:rPr lang="zh-CN" altLang="en-US" b="1" dirty="0">
                <a:latin typeface="Calibri" panose="020F0502020204030204" pitchFamily="34" charset="0"/>
                <a:ea typeface="DengXian" panose="02010600030101010101" pitchFamily="2" charset="-122"/>
                <a:cs typeface="Times New Roman" panose="02020603050405020304" pitchFamily="18" charset="0"/>
              </a:rPr>
              <a:t> </a:t>
            </a:r>
            <a:r>
              <a:rPr lang="en-US" altLang="zh-CN" b="1" dirty="0">
                <a:latin typeface="Calibri" panose="020F0502020204030204" pitchFamily="34" charset="0"/>
                <a:ea typeface="DengXian" panose="02010600030101010101" pitchFamily="2" charset="-122"/>
                <a:cs typeface="Times New Roman" panose="02020603050405020304" pitchFamily="18" charset="0"/>
              </a:rPr>
              <a:t>cloud</a:t>
            </a:r>
            <a:r>
              <a:rPr lang="zh-CN" altLang="en-US" b="1"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and</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data</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relative</a:t>
            </a:r>
          </a:p>
          <a:p>
            <a:pPr marL="457200" lvl="1">
              <a:spcBef>
                <a:spcPts val="0"/>
              </a:spcBef>
              <a:spcAft>
                <a:spcPts val="600"/>
              </a:spcAft>
            </a:pPr>
            <a:r>
              <a:rPr lang="en-US" altLang="zh-CN" b="1" dirty="0">
                <a:latin typeface="Calibri" panose="020F0502020204030204" pitchFamily="34" charset="0"/>
                <a:ea typeface="DengXian" panose="02010600030101010101" pitchFamily="2" charset="-122"/>
                <a:cs typeface="Times New Roman" panose="02020603050405020304" pitchFamily="18" charset="0"/>
              </a:rPr>
              <a:t>Map</a:t>
            </a:r>
            <a:r>
              <a:rPr lang="en-US" altLang="zh-CN" dirty="0">
                <a:latin typeface="Calibri" panose="020F0502020204030204" pitchFamily="34" charset="0"/>
                <a:ea typeface="DengXian" panose="02010600030101010101" pitchFamily="2" charset="-122"/>
                <a:cs typeface="Times New Roman" panose="02020603050405020304" pitchFamily="18" charset="0"/>
              </a:rPr>
              <a:t>/location</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and</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data</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relative</a:t>
            </a:r>
          </a:p>
          <a:p>
            <a:pPr marL="0">
              <a:spcBef>
                <a:spcPts val="0"/>
              </a:spcBef>
              <a:spcAft>
                <a:spcPts val="600"/>
              </a:spcAft>
            </a:pPr>
            <a:r>
              <a:rPr lang="en-US" altLang="zh-CN" b="1" dirty="0">
                <a:latin typeface="Calibri" panose="020F0502020204030204" pitchFamily="34" charset="0"/>
                <a:ea typeface="DengXian" panose="02010600030101010101" pitchFamily="2" charset="-122"/>
                <a:cs typeface="Times New Roman" panose="02020603050405020304" pitchFamily="18" charset="0"/>
              </a:rPr>
              <a:t>Visualization</a:t>
            </a:r>
            <a:r>
              <a:rPr lang="zh-CN" altLang="en-US" b="1" dirty="0">
                <a:latin typeface="Calibri" panose="020F0502020204030204" pitchFamily="34" charset="0"/>
                <a:ea typeface="DengXian" panose="02010600030101010101" pitchFamily="2" charset="-122"/>
                <a:cs typeface="Times New Roman" panose="02020603050405020304" pitchFamily="18" charset="0"/>
              </a:rPr>
              <a:t> </a:t>
            </a:r>
            <a:r>
              <a:rPr lang="en-US" altLang="zh-CN" b="1" dirty="0">
                <a:latin typeface="Calibri" panose="020F0502020204030204" pitchFamily="34" charset="0"/>
                <a:ea typeface="DengXian" panose="02010600030101010101" pitchFamily="2" charset="-122"/>
                <a:cs typeface="Times New Roman" panose="02020603050405020304" pitchFamily="18" charset="0"/>
              </a:rPr>
              <a:t>Design</a:t>
            </a:r>
          </a:p>
          <a:p>
            <a:pPr marL="457200" lvl="1">
              <a:spcBef>
                <a:spcPts val="0"/>
              </a:spcBef>
              <a:spcAft>
                <a:spcPts val="600"/>
              </a:spcAft>
            </a:pPr>
            <a:r>
              <a:rPr lang="en-US" altLang="zh-CN" dirty="0">
                <a:latin typeface="Calibri" panose="020F0502020204030204" pitchFamily="34" charset="0"/>
                <a:ea typeface="DengXian" panose="02010600030101010101" pitchFamily="2" charset="-122"/>
                <a:cs typeface="Times New Roman" panose="02020603050405020304" pitchFamily="18" charset="0"/>
              </a:rPr>
              <a:t>Dashboard/interface</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vision</a:t>
            </a:r>
          </a:p>
          <a:p>
            <a:pPr marL="457200" lvl="1">
              <a:spcBef>
                <a:spcPts val="0"/>
              </a:spcBef>
              <a:spcAft>
                <a:spcPts val="600"/>
              </a:spcAft>
            </a:pPr>
            <a:r>
              <a:rPr lang="en-US" altLang="zh-CN" dirty="0" err="1">
                <a:latin typeface="Calibri" panose="020F0502020204030204" pitchFamily="34" charset="0"/>
                <a:ea typeface="DengXian" panose="02010600030101010101" pitchFamily="2" charset="-122"/>
                <a:cs typeface="Times New Roman" panose="02020603050405020304" pitchFamily="18" charset="0"/>
              </a:rPr>
              <a:t>Ux</a:t>
            </a:r>
            <a:r>
              <a:rPr lang="zh-CN" altLang="en-US" dirty="0">
                <a:latin typeface="Calibri" panose="020F0502020204030204" pitchFamily="34" charset="0"/>
                <a:ea typeface="DengXian" panose="02010600030101010101" pitchFamily="2" charset="-122"/>
                <a:cs typeface="Times New Roman" panose="02020603050405020304" pitchFamily="18" charset="0"/>
              </a:rPr>
              <a:t> </a:t>
            </a:r>
            <a:r>
              <a:rPr lang="en-US" altLang="zh-CN" dirty="0">
                <a:latin typeface="Calibri" panose="020F0502020204030204" pitchFamily="34" charset="0"/>
                <a:ea typeface="DengXian" panose="02010600030101010101" pitchFamily="2" charset="-122"/>
                <a:cs typeface="Times New Roman" panose="02020603050405020304" pitchFamily="18" charset="0"/>
              </a:rPr>
              <a:t>design</a:t>
            </a:r>
          </a:p>
          <a:p>
            <a:pPr marL="0">
              <a:spcBef>
                <a:spcPts val="0"/>
              </a:spcBef>
              <a:spcAft>
                <a:spcPts val="600"/>
              </a:spcAft>
            </a:pPr>
            <a:endParaRPr lang="en-US" altLang="zh-CN" b="1" dirty="0">
              <a:effectLst/>
              <a:latin typeface="Calibri" panose="020F0502020204030204" pitchFamily="34" charset="0"/>
              <a:ea typeface="DengXian" panose="02010600030101010101" pitchFamily="2" charset="-122"/>
              <a:cs typeface="Times New Roman" panose="02020603050405020304" pitchFamily="18" charset="0"/>
            </a:endParaRPr>
          </a:p>
          <a:p>
            <a:pPr marL="0">
              <a:spcBef>
                <a:spcPts val="0"/>
              </a:spcBef>
              <a:spcAft>
                <a:spcPts val="600"/>
              </a:spcAft>
            </a:pP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228600" lvl="1" indent="0">
              <a:spcBef>
                <a:spcPts val="0"/>
              </a:spcBef>
              <a:spcAft>
                <a:spcPts val="600"/>
              </a:spcAft>
              <a:buNone/>
            </a:pPr>
            <a:endParaRPr lang="en-US" dirty="0">
              <a:effectLst/>
              <a:latin typeface="Calibri" panose="020F0502020204030204" pitchFamily="34" charset="0"/>
              <a:ea typeface="DengXian" panose="02010600030101010101" pitchFamily="2" charset="-122"/>
              <a:cs typeface="Times New Roman" panose="02020603050405020304" pitchFamily="18" charset="0"/>
            </a:endParaRPr>
          </a:p>
          <a:p>
            <a:pPr marL="0" marR="0">
              <a:spcBef>
                <a:spcPts val="0"/>
              </a:spcBef>
              <a:spcAft>
                <a:spcPts val="600"/>
              </a:spcAft>
            </a:pPr>
            <a:endParaRPr lang="en-US"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Date Placeholder 3">
            <a:extLst>
              <a:ext uri="{FF2B5EF4-FFF2-40B4-BE49-F238E27FC236}">
                <a16:creationId xmlns:a16="http://schemas.microsoft.com/office/drawing/2014/main" id="{9F145E90-767C-5D4B-A839-4F273FA94C96}"/>
              </a:ext>
            </a:extLst>
          </p:cNvPr>
          <p:cNvSpPr>
            <a:spLocks noGrp="1"/>
          </p:cNvSpPr>
          <p:nvPr>
            <p:ph type="dt" sz="half" idx="10"/>
          </p:nvPr>
        </p:nvSpPr>
        <p:spPr>
          <a:xfrm>
            <a:off x="8369448" y="6356350"/>
            <a:ext cx="2592594" cy="365125"/>
          </a:xfrm>
        </p:spPr>
        <p:txBody>
          <a:bodyPr>
            <a:normAutofit/>
          </a:bodyPr>
          <a:lstStyle/>
          <a:p>
            <a:pPr>
              <a:spcAft>
                <a:spcPts val="600"/>
              </a:spcAft>
            </a:pPr>
            <a:fld id="{626DE685-1B6F-4D7C-AEF2-C9AD71EC467A}" type="datetime1">
              <a:rPr lang="en-US" smtClean="0"/>
              <a:pPr>
                <a:spcAft>
                  <a:spcPts val="600"/>
                </a:spcAft>
              </a:pPr>
              <a:t>2/6/24</a:t>
            </a:fld>
            <a:endParaRPr lang="en-US"/>
          </a:p>
        </p:txBody>
      </p:sp>
      <p:sp>
        <p:nvSpPr>
          <p:cNvPr id="5" name="Footer Placeholder 4">
            <a:extLst>
              <a:ext uri="{FF2B5EF4-FFF2-40B4-BE49-F238E27FC236}">
                <a16:creationId xmlns:a16="http://schemas.microsoft.com/office/drawing/2014/main" id="{16A60528-AFC2-5F43-B175-A772544E7A6D}"/>
              </a:ext>
            </a:extLst>
          </p:cNvPr>
          <p:cNvSpPr>
            <a:spLocks noGrp="1"/>
          </p:cNvSpPr>
          <p:nvPr>
            <p:ph type="ftr" sz="quarter" idx="11"/>
          </p:nvPr>
        </p:nvSpPr>
        <p:spPr>
          <a:xfrm>
            <a:off x="715383" y="6356350"/>
            <a:ext cx="4539727" cy="365125"/>
          </a:xfrm>
        </p:spPr>
        <p:txBody>
          <a:bodyPr>
            <a:normAutofit/>
          </a:bodyPr>
          <a:lstStyle/>
          <a:p>
            <a:pPr>
              <a:spcAft>
                <a:spcPts val="600"/>
              </a:spcAft>
            </a:pPr>
            <a:r>
              <a:rPr lang="en-US">
                <a:solidFill>
                  <a:srgbClr val="FFFFFF"/>
                </a:solidFill>
              </a:rPr>
              <a:t>Sample Footer Text</a:t>
            </a:r>
          </a:p>
        </p:txBody>
      </p:sp>
      <p:sp>
        <p:nvSpPr>
          <p:cNvPr id="6" name="Slide Number Placeholder 5">
            <a:extLst>
              <a:ext uri="{FF2B5EF4-FFF2-40B4-BE49-F238E27FC236}">
                <a16:creationId xmlns:a16="http://schemas.microsoft.com/office/drawing/2014/main" id="{DCFC0513-4EFB-3748-9E9F-47EBD8ED989D}"/>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4</a:t>
            </a:fld>
            <a:endParaRPr lang="en-US"/>
          </a:p>
        </p:txBody>
      </p:sp>
    </p:spTree>
    <p:extLst>
      <p:ext uri="{BB962C8B-B14F-4D97-AF65-F5344CB8AC3E}">
        <p14:creationId xmlns:p14="http://schemas.microsoft.com/office/powerpoint/2010/main" val="569990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aterpillar with butterfly shadow">
            <a:extLst>
              <a:ext uri="{FF2B5EF4-FFF2-40B4-BE49-F238E27FC236}">
                <a16:creationId xmlns:a16="http://schemas.microsoft.com/office/drawing/2014/main" id="{88C3B593-74EE-103B-A4FA-140D865E8C0F}"/>
              </a:ext>
            </a:extLst>
          </p:cNvPr>
          <p:cNvPicPr>
            <a:picLocks noChangeAspect="1"/>
          </p:cNvPicPr>
          <p:nvPr/>
        </p:nvPicPr>
        <p:blipFill rotWithShape="1">
          <a:blip r:embed="rId2"/>
          <a:srcRect t="18327" b="738"/>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14478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2ACC644-6D73-5848-A41D-0025BCCCE387}"/>
              </a:ext>
            </a:extLst>
          </p:cNvPr>
          <p:cNvSpPr>
            <a:spLocks noGrp="1"/>
          </p:cNvSpPr>
          <p:nvPr>
            <p:ph type="title"/>
          </p:nvPr>
        </p:nvSpPr>
        <p:spPr>
          <a:xfrm>
            <a:off x="704088" y="2244909"/>
            <a:ext cx="4693473" cy="3954040"/>
          </a:xfrm>
        </p:spPr>
        <p:txBody>
          <a:bodyPr vert="horz" lIns="91440" tIns="45720" rIns="91440" bIns="45720" rtlCol="0" anchor="b">
            <a:normAutofit/>
          </a:bodyPr>
          <a:lstStyle/>
          <a:p>
            <a:r>
              <a:rPr lang="en-US" altLang="zh-CN" sz="5400">
                <a:solidFill>
                  <a:srgbClr val="FFFFFF"/>
                </a:solidFill>
              </a:rPr>
              <a:t>Key/seed words</a:t>
            </a:r>
            <a:endParaRPr lang="en-US" sz="5400">
              <a:solidFill>
                <a:srgbClr val="FFFFFF"/>
              </a:solidFill>
            </a:endParaRPr>
          </a:p>
        </p:txBody>
      </p:sp>
      <p:sp>
        <p:nvSpPr>
          <p:cNvPr id="4" name="Date Placeholder 3">
            <a:extLst>
              <a:ext uri="{FF2B5EF4-FFF2-40B4-BE49-F238E27FC236}">
                <a16:creationId xmlns:a16="http://schemas.microsoft.com/office/drawing/2014/main" id="{801EEEA8-B836-4741-81A0-4B52ECD04312}"/>
              </a:ext>
            </a:extLst>
          </p:cNvPr>
          <p:cNvSpPr>
            <a:spLocks noGrp="1"/>
          </p:cNvSpPr>
          <p:nvPr>
            <p:ph type="dt" sz="half" idx="10"/>
          </p:nvPr>
        </p:nvSpPr>
        <p:spPr>
          <a:xfrm>
            <a:off x="8369448" y="6356350"/>
            <a:ext cx="2592594" cy="365125"/>
          </a:xfrm>
        </p:spPr>
        <p:txBody>
          <a:bodyPr vert="horz" lIns="91440" tIns="45720" rIns="91440" bIns="45720" rtlCol="0" anchor="ctr">
            <a:normAutofit/>
          </a:bodyPr>
          <a:lstStyle/>
          <a:p>
            <a:pPr>
              <a:spcAft>
                <a:spcPts val="600"/>
              </a:spcAft>
            </a:pPr>
            <a:fld id="{626DE685-1B6F-4D7C-AEF2-C9AD71EC467A}" type="datetime1">
              <a:rPr lang="en-US">
                <a:solidFill>
                  <a:srgbClr val="FFFFFF"/>
                </a:solidFill>
              </a:rPr>
              <a:pPr>
                <a:spcAft>
                  <a:spcPts val="600"/>
                </a:spcAft>
              </a:pPr>
              <a:t>2/6/24</a:t>
            </a:fld>
            <a:endParaRPr lang="en-US">
              <a:solidFill>
                <a:srgbClr val="FFFFFF"/>
              </a:solidFill>
            </a:endParaRPr>
          </a:p>
        </p:txBody>
      </p:sp>
      <p:sp>
        <p:nvSpPr>
          <p:cNvPr id="5" name="Footer Placeholder 4">
            <a:extLst>
              <a:ext uri="{FF2B5EF4-FFF2-40B4-BE49-F238E27FC236}">
                <a16:creationId xmlns:a16="http://schemas.microsoft.com/office/drawing/2014/main" id="{A87CEB31-32ED-9D45-A758-3C13211EB94E}"/>
              </a:ext>
            </a:extLst>
          </p:cNvPr>
          <p:cNvSpPr>
            <a:spLocks noGrp="1"/>
          </p:cNvSpPr>
          <p:nvPr>
            <p:ph type="ftr" sz="quarter" idx="11"/>
          </p:nvPr>
        </p:nvSpPr>
        <p:spPr>
          <a:xfrm>
            <a:off x="715383" y="6356350"/>
            <a:ext cx="4539727" cy="365125"/>
          </a:xfrm>
        </p:spPr>
        <p:txBody>
          <a:bodyPr vert="horz" lIns="91440" tIns="45720" rIns="91440" bIns="45720" rtlCol="0" anchor="ctr">
            <a:normAutofit/>
          </a:bodyPr>
          <a:lstStyle/>
          <a:p>
            <a:pPr>
              <a:spcAft>
                <a:spcPts val="600"/>
              </a:spcAft>
            </a:pPr>
            <a:r>
              <a:rPr lang="en-US" kern="1200" dirty="0">
                <a:solidFill>
                  <a:srgbClr val="FFFFFF"/>
                </a:solidFill>
                <a:latin typeface="+mj-lt"/>
                <a:ea typeface="+mn-ea"/>
                <a:cs typeface="+mn-cs"/>
              </a:rPr>
              <a:t>Sample Footer Text</a:t>
            </a:r>
          </a:p>
        </p:txBody>
      </p:sp>
      <p:sp>
        <p:nvSpPr>
          <p:cNvPr id="6" name="Slide Number Placeholder 5">
            <a:extLst>
              <a:ext uri="{FF2B5EF4-FFF2-40B4-BE49-F238E27FC236}">
                <a16:creationId xmlns:a16="http://schemas.microsoft.com/office/drawing/2014/main" id="{16970501-83E0-1646-876D-2283DBC48C0B}"/>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87E7843D-FF13-4365-9478-9625B70A2705}" type="slidenum">
              <a:rPr lang="en-US">
                <a:solidFill>
                  <a:srgbClr val="FFFFFF"/>
                </a:solidFill>
              </a:rPr>
              <a:pPr>
                <a:lnSpc>
                  <a:spcPct val="90000"/>
                </a:lnSpc>
                <a:spcAft>
                  <a:spcPts val="600"/>
                </a:spcAft>
              </a:pPr>
              <a:t>5</a:t>
            </a:fld>
            <a:endParaRPr lang="en-US">
              <a:solidFill>
                <a:srgbClr val="FFFFFF"/>
              </a:solidFill>
            </a:endParaRPr>
          </a:p>
        </p:txBody>
      </p:sp>
    </p:spTree>
    <p:extLst>
      <p:ext uri="{BB962C8B-B14F-4D97-AF65-F5344CB8AC3E}">
        <p14:creationId xmlns:p14="http://schemas.microsoft.com/office/powerpoint/2010/main" val="148401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C25D-A7BB-734F-91BE-C68A52A7EF0B}"/>
              </a:ext>
            </a:extLst>
          </p:cNvPr>
          <p:cNvSpPr>
            <a:spLocks noGrp="1"/>
          </p:cNvSpPr>
          <p:nvPr>
            <p:ph type="title"/>
          </p:nvPr>
        </p:nvSpPr>
        <p:spPr/>
        <p:txBody>
          <a:bodyPr/>
          <a:lstStyle/>
          <a:p>
            <a:r>
              <a:rPr lang="en-US" altLang="zh-CN" dirty="0"/>
              <a:t>Pollution</a:t>
            </a:r>
            <a:r>
              <a:rPr lang="zh-CN" altLang="en-US" dirty="0"/>
              <a:t> </a:t>
            </a:r>
            <a:r>
              <a:rPr lang="en-US" altLang="zh-CN" dirty="0"/>
              <a:t>events</a:t>
            </a:r>
            <a:r>
              <a:rPr lang="zh-CN" altLang="en-US" dirty="0"/>
              <a:t> </a:t>
            </a:r>
            <a:r>
              <a:rPr lang="en-US" altLang="zh-CN" dirty="0"/>
              <a:t>key/seed</a:t>
            </a:r>
            <a:r>
              <a:rPr lang="zh-CN" altLang="en-US" dirty="0"/>
              <a:t> </a:t>
            </a:r>
            <a:r>
              <a:rPr lang="en-US" altLang="zh-CN" dirty="0"/>
              <a:t>words</a:t>
            </a:r>
            <a:endParaRPr lang="en-US" dirty="0"/>
          </a:p>
        </p:txBody>
      </p:sp>
      <p:graphicFrame>
        <p:nvGraphicFramePr>
          <p:cNvPr id="9" name="Table 9">
            <a:extLst>
              <a:ext uri="{FF2B5EF4-FFF2-40B4-BE49-F238E27FC236}">
                <a16:creationId xmlns:a16="http://schemas.microsoft.com/office/drawing/2014/main" id="{E7736C12-9932-C543-ACEC-2307C258EAE6}"/>
              </a:ext>
            </a:extLst>
          </p:cNvPr>
          <p:cNvGraphicFramePr>
            <a:graphicFrameLocks noGrp="1"/>
          </p:cNvGraphicFramePr>
          <p:nvPr>
            <p:ph idx="1"/>
            <p:extLst>
              <p:ext uri="{D42A27DB-BD31-4B8C-83A1-F6EECF244321}">
                <p14:modId xmlns:p14="http://schemas.microsoft.com/office/powerpoint/2010/main" val="3368225973"/>
              </p:ext>
            </p:extLst>
          </p:nvPr>
        </p:nvGraphicFramePr>
        <p:xfrm>
          <a:off x="700635" y="1607611"/>
          <a:ext cx="10641806" cy="4616012"/>
        </p:xfrm>
        <a:graphic>
          <a:graphicData uri="http://schemas.openxmlformats.org/drawingml/2006/table">
            <a:tbl>
              <a:tblPr firstRow="1" bandRow="1">
                <a:tableStyleId>{5C22544A-7EE6-4342-B048-85BDC9FD1C3A}</a:tableStyleId>
              </a:tblPr>
              <a:tblGrid>
                <a:gridCol w="1307306">
                  <a:extLst>
                    <a:ext uri="{9D8B030D-6E8A-4147-A177-3AD203B41FA5}">
                      <a16:colId xmlns:a16="http://schemas.microsoft.com/office/drawing/2014/main" val="3742378270"/>
                    </a:ext>
                  </a:extLst>
                </a:gridCol>
                <a:gridCol w="9334500">
                  <a:extLst>
                    <a:ext uri="{9D8B030D-6E8A-4147-A177-3AD203B41FA5}">
                      <a16:colId xmlns:a16="http://schemas.microsoft.com/office/drawing/2014/main" val="812752400"/>
                    </a:ext>
                  </a:extLst>
                </a:gridCol>
              </a:tblGrid>
              <a:tr h="479441">
                <a:tc>
                  <a:txBody>
                    <a:bodyPr/>
                    <a:lstStyle/>
                    <a:p>
                      <a:r>
                        <a:rPr lang="en-US" altLang="zh-CN" dirty="0"/>
                        <a:t>Term:</a:t>
                      </a:r>
                      <a:endParaRPr lang="en-US" dirty="0"/>
                    </a:p>
                  </a:txBody>
                  <a:tcPr/>
                </a:tc>
                <a:tc>
                  <a:txBody>
                    <a:bodyPr/>
                    <a:lstStyle/>
                    <a:p>
                      <a:r>
                        <a:rPr lang="en-US" altLang="zh-CN" dirty="0"/>
                        <a:t>Part</a:t>
                      </a:r>
                      <a:r>
                        <a:rPr lang="zh-CN" altLang="en-US" dirty="0"/>
                        <a:t> </a:t>
                      </a:r>
                      <a:r>
                        <a:rPr lang="en-US" altLang="zh-CN" dirty="0"/>
                        <a:t>of</a:t>
                      </a:r>
                      <a:r>
                        <a:rPr lang="zh-CN" altLang="en-US" dirty="0"/>
                        <a:t> </a:t>
                      </a:r>
                      <a:r>
                        <a:rPr lang="en-US" altLang="zh-CN" dirty="0"/>
                        <a:t>key</a:t>
                      </a:r>
                      <a:r>
                        <a:rPr lang="zh-CN" altLang="en-US" dirty="0"/>
                        <a:t> </a:t>
                      </a:r>
                      <a:r>
                        <a:rPr lang="en-US" altLang="zh-CN" dirty="0"/>
                        <a:t>words</a:t>
                      </a:r>
                      <a:endParaRPr lang="en-US" dirty="0"/>
                    </a:p>
                  </a:txBody>
                  <a:tcPr/>
                </a:tc>
                <a:extLst>
                  <a:ext uri="{0D108BD9-81ED-4DB2-BD59-A6C34878D82A}">
                    <a16:rowId xmlns:a16="http://schemas.microsoft.com/office/drawing/2014/main" val="4157500116"/>
                  </a:ext>
                </a:extLst>
              </a:tr>
              <a:tr h="7228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Gen</a:t>
                      </a:r>
                      <a:r>
                        <a:rPr lang="en-US" altLang="zh-CN" b="1" dirty="0"/>
                        <a:t>eral</a:t>
                      </a:r>
                      <a:endParaRPr lang="en-US" dirty="0"/>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0" dirty="0"/>
                        <a:t>Public</a:t>
                      </a:r>
                      <a:r>
                        <a:rPr lang="zh-CN" altLang="en-US" sz="1000" dirty="0"/>
                        <a:t> </a:t>
                      </a:r>
                      <a:r>
                        <a:rPr lang="en-US" altLang="zh-CN" sz="1000" dirty="0"/>
                        <a:t>Health,</a:t>
                      </a:r>
                      <a:r>
                        <a:rPr lang="zh-CN" altLang="en-US" sz="1000" dirty="0"/>
                        <a:t> </a:t>
                      </a:r>
                      <a:r>
                        <a:rPr lang="en-US" altLang="zh-CN" sz="1000" dirty="0"/>
                        <a:t>pollution, Pollution event, Environmental incident, Contamination event, Pollution occurrence, Environmental contamination, Environmental disaster, Pollution outbreak, Environmental emergency, Pollution crisis, Environmental hazard, Pollution accident, Pollution occurrence, Environmental mishap, Pollution episode, Environmental contamination incident, Pollution,</a:t>
                      </a:r>
                      <a:r>
                        <a:rPr lang="zh-CN" altLang="en-US" sz="1000" dirty="0"/>
                        <a:t> </a:t>
                      </a:r>
                      <a:r>
                        <a:rPr lang="en-US" altLang="zh-CN" sz="1000" dirty="0"/>
                        <a:t>occurrence, Environmental pollution event, Pollution event report, Environmental contamination outbreak, Pollution event investigation...</a:t>
                      </a:r>
                      <a:r>
                        <a:rPr lang="zh-CN" altLang="en-US" sz="1000" dirty="0"/>
                        <a:t> </a:t>
                      </a:r>
                      <a:endParaRPr lang="en-US" sz="1000" dirty="0"/>
                    </a:p>
                  </a:txBody>
                  <a:tcPr/>
                </a:tc>
                <a:extLst>
                  <a:ext uri="{0D108BD9-81ED-4DB2-BD59-A6C34878D82A}">
                    <a16:rowId xmlns:a16="http://schemas.microsoft.com/office/drawing/2014/main" val="113838296"/>
                  </a:ext>
                </a:extLst>
              </a:tr>
              <a:tr h="722342">
                <a:tc>
                  <a:txBody>
                    <a:bodyPr/>
                    <a:lstStyle/>
                    <a:p>
                      <a:r>
                        <a:rPr lang="en-US" altLang="zh-CN" dirty="0"/>
                        <a:t>air</a:t>
                      </a:r>
                      <a:endParaRPr lang="en-US" dirty="0"/>
                    </a:p>
                  </a:txBody>
                  <a:tcPr/>
                </a:tc>
                <a:tc>
                  <a:txBody>
                    <a:bodyPr/>
                    <a:lstStyle/>
                    <a:p>
                      <a:r>
                        <a:rPr lang="en-US" altLang="zh-CN" sz="1000" dirty="0"/>
                        <a:t>breath,</a:t>
                      </a:r>
                      <a:r>
                        <a:rPr lang="zh-CN" altLang="en-US" sz="1000" dirty="0"/>
                        <a:t> </a:t>
                      </a:r>
                      <a:r>
                        <a:rPr lang="en-US" altLang="zh-CN" sz="1000" dirty="0"/>
                        <a:t>gas,</a:t>
                      </a:r>
                      <a:r>
                        <a:rPr lang="zh-CN" altLang="en-US" sz="1000" dirty="0"/>
                        <a:t> </a:t>
                      </a:r>
                      <a:r>
                        <a:rPr lang="en-US" altLang="zh-CN" sz="1000" dirty="0"/>
                        <a:t>smoke,</a:t>
                      </a:r>
                      <a:r>
                        <a:rPr lang="zh-CN" altLang="en-US" sz="1000" dirty="0"/>
                        <a:t> </a:t>
                      </a:r>
                      <a:r>
                        <a:rPr lang="en-US" altLang="zh-CN" sz="1000" dirty="0"/>
                        <a:t>Air pollution, Air quality, Particulate matter,PM2.5,PM10,Ozone,Nitrogen dioxide (NO2),Sulfur dioxide (SO2),Carbon monoxide (CO),Volatile organic compounds (VOCs),Airborne pollutants,</a:t>
                      </a:r>
                      <a:r>
                        <a:rPr lang="zh-CN" altLang="en-US" sz="1000" dirty="0"/>
                        <a:t> </a:t>
                      </a:r>
                      <a:r>
                        <a:rPr lang="en-US" altLang="zh-CN" sz="1000" dirty="0"/>
                        <a:t>Indoor air pollution, Outdoor air pollution,</a:t>
                      </a:r>
                      <a:r>
                        <a:rPr lang="zh-CN" altLang="en-US" sz="1000" dirty="0"/>
                        <a:t> </a:t>
                      </a:r>
                      <a:r>
                        <a:rPr lang="en-US" altLang="zh-CN" sz="1000" dirty="0"/>
                        <a:t>Emissions,</a:t>
                      </a:r>
                      <a:r>
                        <a:rPr lang="zh-CN" altLang="en-US" sz="1000" dirty="0"/>
                        <a:t> </a:t>
                      </a:r>
                      <a:r>
                        <a:rPr lang="en-US" altLang="zh-CN" sz="1000" dirty="0" err="1"/>
                        <a:t>Combustion,Traffic</a:t>
                      </a:r>
                      <a:r>
                        <a:rPr lang="en-US" altLang="zh-CN" sz="1000" dirty="0"/>
                        <a:t> </a:t>
                      </a:r>
                      <a:r>
                        <a:rPr lang="en-US" altLang="zh-CN" sz="1000" dirty="0" err="1"/>
                        <a:t>pollution,Industrial</a:t>
                      </a:r>
                      <a:r>
                        <a:rPr lang="en-US" altLang="zh-CN" sz="1000" dirty="0"/>
                        <a:t> </a:t>
                      </a:r>
                      <a:r>
                        <a:rPr lang="en-US" altLang="zh-CN" sz="1000" dirty="0" err="1"/>
                        <a:t>emissions,Urban</a:t>
                      </a:r>
                      <a:r>
                        <a:rPr lang="en-US" altLang="zh-CN" sz="1000" dirty="0"/>
                        <a:t> air quality, Rural air </a:t>
                      </a:r>
                      <a:r>
                        <a:rPr lang="en-US" altLang="zh-CN" sz="1000" dirty="0" err="1"/>
                        <a:t>quality,Air</a:t>
                      </a:r>
                      <a:r>
                        <a:rPr lang="en-US" altLang="zh-CN" sz="1000" dirty="0"/>
                        <a:t> quality index (AQI),Health effects of air </a:t>
                      </a:r>
                      <a:r>
                        <a:rPr lang="en-US" altLang="zh-CN" sz="1000" dirty="0" err="1"/>
                        <a:t>pollution,Respiratory</a:t>
                      </a:r>
                      <a:r>
                        <a:rPr lang="en-US" altLang="zh-CN" sz="1000" dirty="0"/>
                        <a:t> </a:t>
                      </a:r>
                      <a:r>
                        <a:rPr lang="en-US" altLang="zh-CN" sz="1000" dirty="0" err="1"/>
                        <a:t>diseases,Cardiovascular</a:t>
                      </a:r>
                      <a:r>
                        <a:rPr lang="en-US" altLang="zh-CN" sz="1000" dirty="0"/>
                        <a:t> </a:t>
                      </a:r>
                      <a:r>
                        <a:rPr lang="en-US" altLang="zh-CN" sz="1000" dirty="0" err="1"/>
                        <a:t>diseases,Asthma,Lung</a:t>
                      </a:r>
                      <a:r>
                        <a:rPr lang="en-US" altLang="zh-CN" sz="1000" dirty="0"/>
                        <a:t> </a:t>
                      </a:r>
                      <a:r>
                        <a:rPr lang="en-US" altLang="zh-CN" sz="1000" dirty="0" err="1"/>
                        <a:t>cancer,Air</a:t>
                      </a:r>
                      <a:r>
                        <a:rPr lang="en-US" altLang="zh-CN" sz="1000" dirty="0"/>
                        <a:t> pollution </a:t>
                      </a:r>
                      <a:r>
                        <a:rPr lang="en-US" altLang="zh-CN" sz="1000" dirty="0" err="1"/>
                        <a:t>monitoring,Air</a:t>
                      </a:r>
                      <a:r>
                        <a:rPr lang="en-US" altLang="zh-CN" sz="1000" dirty="0"/>
                        <a:t> pollution control </a:t>
                      </a:r>
                      <a:r>
                        <a:rPr lang="en-US" altLang="zh-CN" sz="1000" dirty="0" err="1"/>
                        <a:t>measures,Air</a:t>
                      </a:r>
                      <a:r>
                        <a:rPr lang="en-US" altLang="zh-CN" sz="1000" dirty="0"/>
                        <a:t> pollution </a:t>
                      </a:r>
                      <a:r>
                        <a:rPr lang="en-US" altLang="zh-CN" sz="1000" dirty="0" err="1"/>
                        <a:t>regulations,Clean</a:t>
                      </a:r>
                      <a:r>
                        <a:rPr lang="en-US" altLang="zh-CN" sz="1000" dirty="0"/>
                        <a:t> air </a:t>
                      </a:r>
                      <a:r>
                        <a:rPr lang="en-US" altLang="zh-CN" sz="1000" dirty="0" err="1"/>
                        <a:t>initiatives,Air</a:t>
                      </a:r>
                      <a:r>
                        <a:rPr lang="en-US" altLang="zh-CN" sz="1000" dirty="0"/>
                        <a:t> quality </a:t>
                      </a:r>
                      <a:r>
                        <a:rPr lang="en-US" altLang="zh-CN" sz="1000" dirty="0" err="1"/>
                        <a:t>management,Air</a:t>
                      </a:r>
                      <a:r>
                        <a:rPr lang="en-US" altLang="zh-CN" sz="1000" dirty="0"/>
                        <a:t> pollution </a:t>
                      </a:r>
                      <a:r>
                        <a:rPr lang="en-US" altLang="zh-CN" sz="1000" dirty="0" err="1"/>
                        <a:t>sources,Atmospheric</a:t>
                      </a:r>
                      <a:r>
                        <a:rPr lang="en-US" altLang="zh-CN" sz="1000" dirty="0"/>
                        <a:t> </a:t>
                      </a:r>
                      <a:r>
                        <a:rPr lang="en-US" altLang="zh-CN" sz="1000" dirty="0" err="1"/>
                        <a:t>pollutants,Greenhouse</a:t>
                      </a:r>
                      <a:r>
                        <a:rPr lang="en-US" altLang="zh-CN" sz="1000" dirty="0"/>
                        <a:t> </a:t>
                      </a:r>
                      <a:r>
                        <a:rPr lang="en-US" altLang="zh-CN" sz="1000" dirty="0" err="1"/>
                        <a:t>gases,Smog,Haze,Aerosols,Air</a:t>
                      </a:r>
                      <a:r>
                        <a:rPr lang="en-US" altLang="zh-CN" sz="1000" dirty="0"/>
                        <a:t> pollution </a:t>
                      </a:r>
                      <a:r>
                        <a:rPr lang="en-US" altLang="zh-CN" sz="1000" dirty="0" err="1"/>
                        <a:t>exposure,Air</a:t>
                      </a:r>
                      <a:r>
                        <a:rPr lang="en-US" altLang="zh-CN" sz="1000" dirty="0"/>
                        <a:t> pollution effects on </a:t>
                      </a:r>
                      <a:r>
                        <a:rPr lang="en-US" altLang="zh-CN" sz="1000" dirty="0" err="1"/>
                        <a:t>ecosystems,Air</a:t>
                      </a:r>
                      <a:r>
                        <a:rPr lang="en-US" altLang="zh-CN" sz="1000" dirty="0"/>
                        <a:t> pollution </a:t>
                      </a:r>
                      <a:r>
                        <a:rPr lang="en-US" altLang="zh-CN" sz="1000" dirty="0" err="1"/>
                        <a:t>modeling,Air</a:t>
                      </a:r>
                      <a:r>
                        <a:rPr lang="en-US" altLang="zh-CN" sz="1000" dirty="0"/>
                        <a:t> quality standards…</a:t>
                      </a:r>
                      <a:endParaRPr lang="en-US" sz="1000" dirty="0"/>
                    </a:p>
                  </a:txBody>
                  <a:tcPr/>
                </a:tc>
                <a:extLst>
                  <a:ext uri="{0D108BD9-81ED-4DB2-BD59-A6C34878D82A}">
                    <a16:rowId xmlns:a16="http://schemas.microsoft.com/office/drawing/2014/main" val="1207874631"/>
                  </a:ext>
                </a:extLst>
              </a:tr>
              <a:tr h="736600">
                <a:tc>
                  <a:txBody>
                    <a:bodyPr/>
                    <a:lstStyle/>
                    <a:p>
                      <a:r>
                        <a:rPr lang="en-US" altLang="zh-CN" dirty="0"/>
                        <a:t>water</a:t>
                      </a:r>
                      <a:endParaRPr lang="en-US" dirty="0"/>
                    </a:p>
                  </a:txBody>
                  <a:tcPr/>
                </a:tc>
                <a:tc>
                  <a:txBody>
                    <a:bodyPr/>
                    <a:lstStyle/>
                    <a:p>
                      <a:r>
                        <a:rPr lang="en-US" sz="1000" dirty="0"/>
                        <a:t>Water </a:t>
                      </a:r>
                      <a:r>
                        <a:rPr lang="en-US" sz="1000" dirty="0" err="1"/>
                        <a:t>pollution,Water</a:t>
                      </a:r>
                      <a:r>
                        <a:rPr lang="en-US" sz="1000" dirty="0"/>
                        <a:t> </a:t>
                      </a:r>
                      <a:r>
                        <a:rPr lang="en-US" sz="1000" dirty="0" err="1"/>
                        <a:t>quality,Contaminants,Wastewater,Surface</a:t>
                      </a:r>
                      <a:r>
                        <a:rPr lang="en-US" sz="1000" dirty="0"/>
                        <a:t> water </a:t>
                      </a:r>
                      <a:r>
                        <a:rPr lang="en-US" sz="1000" dirty="0" err="1"/>
                        <a:t>pollution,Groundwater</a:t>
                      </a:r>
                      <a:r>
                        <a:rPr lang="en-US" sz="1000" dirty="0"/>
                        <a:t> </a:t>
                      </a:r>
                      <a:r>
                        <a:rPr lang="en-US" sz="1000" dirty="0" err="1"/>
                        <a:t>contamination,Industrial</a:t>
                      </a:r>
                      <a:r>
                        <a:rPr lang="en-US" sz="1000" dirty="0"/>
                        <a:t> </a:t>
                      </a:r>
                      <a:r>
                        <a:rPr lang="en-US" sz="1000" dirty="0" err="1"/>
                        <a:t>discharge,Agricultural</a:t>
                      </a:r>
                      <a:r>
                        <a:rPr lang="en-US" sz="1000" dirty="0"/>
                        <a:t> </a:t>
                      </a:r>
                      <a:r>
                        <a:rPr lang="en-US" sz="1000" dirty="0" err="1"/>
                        <a:t>runoff,Urban</a:t>
                      </a:r>
                      <a:r>
                        <a:rPr lang="en-US" sz="1000" dirty="0"/>
                        <a:t> </a:t>
                      </a:r>
                      <a:r>
                        <a:rPr lang="en-US" sz="1000" dirty="0" err="1"/>
                        <a:t>runoff,Sewage</a:t>
                      </a:r>
                      <a:r>
                        <a:rPr lang="en-US" sz="1000" dirty="0"/>
                        <a:t> </a:t>
                      </a:r>
                      <a:r>
                        <a:rPr lang="en-US" sz="1000" dirty="0" err="1"/>
                        <a:t>pollution,Nutrient</a:t>
                      </a:r>
                      <a:r>
                        <a:rPr lang="en-US" sz="1000" dirty="0"/>
                        <a:t> </a:t>
                      </a:r>
                      <a:r>
                        <a:rPr lang="en-US" sz="1000" dirty="0" err="1"/>
                        <a:t>pollution,Eutrophication,Chemical</a:t>
                      </a:r>
                      <a:r>
                        <a:rPr lang="en-US" sz="1000" dirty="0"/>
                        <a:t> </a:t>
                      </a:r>
                      <a:r>
                        <a:rPr lang="en-US" sz="1000" dirty="0" err="1"/>
                        <a:t>pollutants,Heavy</a:t>
                      </a:r>
                      <a:r>
                        <a:rPr lang="en-US" sz="1000" dirty="0"/>
                        <a:t> metals,Pesticides,Herbicides,Fertilizers,Pharmaceuticals,Microplastics,Oil spills,Sedimentation,Pathogens,Bacteria,Viruses,Protozoa,Waterborne </a:t>
                      </a:r>
                      <a:r>
                        <a:rPr lang="en-US" sz="1000" dirty="0" err="1"/>
                        <a:t>diseases,Drinking</a:t>
                      </a:r>
                      <a:r>
                        <a:rPr lang="en-US" sz="1000" dirty="0"/>
                        <a:t> water </a:t>
                      </a:r>
                      <a:r>
                        <a:rPr lang="en-US" sz="1000" dirty="0" err="1"/>
                        <a:t>contamination,Recreational</a:t>
                      </a:r>
                      <a:r>
                        <a:rPr lang="en-US" sz="1000" dirty="0"/>
                        <a:t> water </a:t>
                      </a:r>
                      <a:r>
                        <a:rPr lang="en-US" sz="1000" dirty="0" err="1"/>
                        <a:t>contamination,Harmful</a:t>
                      </a:r>
                      <a:r>
                        <a:rPr lang="en-US" sz="1000" dirty="0"/>
                        <a:t> algal </a:t>
                      </a:r>
                      <a:r>
                        <a:rPr lang="en-US" sz="1000" dirty="0" err="1"/>
                        <a:t>blooms,Cyanobacteria,Marine</a:t>
                      </a:r>
                      <a:r>
                        <a:rPr lang="en-US" sz="1000" dirty="0"/>
                        <a:t> </a:t>
                      </a:r>
                      <a:r>
                        <a:rPr lang="en-US" sz="1000" dirty="0" err="1"/>
                        <a:t>pollution,Freshwater</a:t>
                      </a:r>
                      <a:r>
                        <a:rPr lang="en-US" sz="1000" dirty="0"/>
                        <a:t> </a:t>
                      </a:r>
                      <a:r>
                        <a:rPr lang="en-US" sz="1000" dirty="0" err="1"/>
                        <a:t>pollution,Aquatic</a:t>
                      </a:r>
                      <a:r>
                        <a:rPr lang="en-US" sz="1000" dirty="0"/>
                        <a:t> </a:t>
                      </a:r>
                      <a:r>
                        <a:rPr lang="en-US" sz="1000" dirty="0" err="1"/>
                        <a:t>ecosystems,Water</a:t>
                      </a:r>
                      <a:r>
                        <a:rPr lang="en-US" sz="1000" dirty="0"/>
                        <a:t> </a:t>
                      </a:r>
                      <a:r>
                        <a:rPr lang="en-US" sz="1000" dirty="0" err="1"/>
                        <a:t>treatment,Water</a:t>
                      </a:r>
                      <a:r>
                        <a:rPr lang="en-US" sz="1000" dirty="0"/>
                        <a:t> </a:t>
                      </a:r>
                      <a:r>
                        <a:rPr lang="en-US" sz="1000" dirty="0" err="1"/>
                        <a:t>filtration,Water</a:t>
                      </a:r>
                      <a:r>
                        <a:rPr lang="en-US" sz="1000" dirty="0"/>
                        <a:t> </a:t>
                      </a:r>
                      <a:r>
                        <a:rPr lang="en-US" sz="1000" dirty="0" err="1"/>
                        <a:t>purification,Water</a:t>
                      </a:r>
                      <a:r>
                        <a:rPr lang="en-US" sz="1000" dirty="0"/>
                        <a:t> quality </a:t>
                      </a:r>
                      <a:r>
                        <a:rPr lang="en-US" sz="1000" dirty="0" err="1"/>
                        <a:t>standards,Water</a:t>
                      </a:r>
                      <a:r>
                        <a:rPr lang="en-US" sz="1000" dirty="0"/>
                        <a:t> </a:t>
                      </a:r>
                      <a:r>
                        <a:rPr lang="en-US" sz="1000" dirty="0" err="1"/>
                        <a:t>monitoring,Water</a:t>
                      </a:r>
                      <a:r>
                        <a:rPr lang="en-US" sz="1000" dirty="0"/>
                        <a:t> </a:t>
                      </a:r>
                      <a:r>
                        <a:rPr lang="en-US" sz="1000" dirty="0" err="1"/>
                        <a:t>conservation,Clean</a:t>
                      </a:r>
                      <a:r>
                        <a:rPr lang="en-US" sz="1000" dirty="0"/>
                        <a:t> water initiatives.</a:t>
                      </a:r>
                    </a:p>
                  </a:txBody>
                  <a:tcPr/>
                </a:tc>
                <a:extLst>
                  <a:ext uri="{0D108BD9-81ED-4DB2-BD59-A6C34878D82A}">
                    <a16:rowId xmlns:a16="http://schemas.microsoft.com/office/drawing/2014/main" val="2645589905"/>
                  </a:ext>
                </a:extLst>
              </a:tr>
              <a:tr h="601274">
                <a:tc>
                  <a:txBody>
                    <a:bodyPr/>
                    <a:lstStyle/>
                    <a:p>
                      <a:r>
                        <a:rPr lang="en-US" altLang="zh-CN" dirty="0"/>
                        <a:t>waste</a:t>
                      </a:r>
                      <a:endParaRPr lang="en-US" dirty="0"/>
                    </a:p>
                  </a:txBody>
                  <a:tcPr/>
                </a:tc>
                <a:tc>
                  <a:txBody>
                    <a:bodyPr/>
                    <a:lstStyle/>
                    <a:p>
                      <a:r>
                        <a:rPr lang="en-US" sz="1000" dirty="0"/>
                        <a:t>Waste </a:t>
                      </a:r>
                      <a:r>
                        <a:rPr lang="en-US" sz="1000" dirty="0" err="1"/>
                        <a:t>pollution,Waste</a:t>
                      </a:r>
                      <a:r>
                        <a:rPr lang="en-US" sz="1000" dirty="0"/>
                        <a:t> </a:t>
                      </a:r>
                      <a:r>
                        <a:rPr lang="en-US" sz="1000" dirty="0" err="1"/>
                        <a:t>management,Solid</a:t>
                      </a:r>
                      <a:r>
                        <a:rPr lang="en-US" sz="1000" dirty="0"/>
                        <a:t> </a:t>
                      </a:r>
                      <a:r>
                        <a:rPr lang="en-US" sz="1000" dirty="0" err="1"/>
                        <a:t>waste,Municipal</a:t>
                      </a:r>
                      <a:r>
                        <a:rPr lang="en-US" sz="1000" dirty="0"/>
                        <a:t> </a:t>
                      </a:r>
                      <a:r>
                        <a:rPr lang="en-US" sz="1000" dirty="0" err="1"/>
                        <a:t>waste,Industrial</a:t>
                      </a:r>
                      <a:r>
                        <a:rPr lang="en-US" sz="1000" dirty="0"/>
                        <a:t> </a:t>
                      </a:r>
                      <a:r>
                        <a:rPr lang="en-US" sz="1000" dirty="0" err="1"/>
                        <a:t>waste,Hazardous</a:t>
                      </a:r>
                      <a:r>
                        <a:rPr lang="en-US" sz="1000" dirty="0"/>
                        <a:t> </a:t>
                      </a:r>
                      <a:r>
                        <a:rPr lang="en-US" sz="1000" dirty="0" err="1"/>
                        <a:t>waste,Toxic</a:t>
                      </a:r>
                      <a:r>
                        <a:rPr lang="en-US" sz="1000" dirty="0"/>
                        <a:t> </a:t>
                      </a:r>
                      <a:r>
                        <a:rPr lang="en-US" sz="1000" dirty="0" err="1"/>
                        <a:t>waste,Electronic</a:t>
                      </a:r>
                      <a:r>
                        <a:rPr lang="en-US" sz="1000" dirty="0"/>
                        <a:t> waste (E-waste),Plastic </a:t>
                      </a:r>
                      <a:r>
                        <a:rPr lang="en-US" sz="1000" dirty="0" err="1"/>
                        <a:t>waste,Waste</a:t>
                      </a:r>
                      <a:r>
                        <a:rPr lang="en-US" sz="1000" dirty="0"/>
                        <a:t> </a:t>
                      </a:r>
                      <a:r>
                        <a:rPr lang="en-US" sz="1000" dirty="0" err="1"/>
                        <a:t>disposal,Landfill,Incineration,Recycling,Waste</a:t>
                      </a:r>
                      <a:r>
                        <a:rPr lang="en-US" sz="1000" dirty="0"/>
                        <a:t> </a:t>
                      </a:r>
                      <a:r>
                        <a:rPr lang="en-US" sz="1000" dirty="0" err="1"/>
                        <a:t>reduction,Waste</a:t>
                      </a:r>
                      <a:r>
                        <a:rPr lang="en-US" sz="1000" dirty="0"/>
                        <a:t> </a:t>
                      </a:r>
                      <a:r>
                        <a:rPr lang="en-US" sz="1000" dirty="0" err="1"/>
                        <a:t>segregation,Composting,Waste</a:t>
                      </a:r>
                      <a:r>
                        <a:rPr lang="en-US" sz="1000" dirty="0"/>
                        <a:t> </a:t>
                      </a:r>
                      <a:r>
                        <a:rPr lang="en-US" sz="1000" dirty="0" err="1"/>
                        <a:t>treatment,Waste</a:t>
                      </a:r>
                      <a:r>
                        <a:rPr lang="en-US" sz="1000" dirty="0"/>
                        <a:t>-to-</a:t>
                      </a:r>
                      <a:r>
                        <a:rPr lang="en-US" sz="1000" dirty="0" err="1"/>
                        <a:t>energy,Pollution</a:t>
                      </a:r>
                      <a:r>
                        <a:rPr lang="en-US" sz="1000" dirty="0"/>
                        <a:t> </a:t>
                      </a:r>
                      <a:r>
                        <a:rPr lang="en-US" sz="1000" dirty="0" err="1"/>
                        <a:t>prevention,Pollution</a:t>
                      </a:r>
                      <a:r>
                        <a:rPr lang="en-US" sz="1000" dirty="0"/>
                        <a:t> </a:t>
                      </a:r>
                      <a:r>
                        <a:rPr lang="en-US" sz="1000" dirty="0" err="1"/>
                        <a:t>control,Waste</a:t>
                      </a:r>
                      <a:r>
                        <a:rPr lang="en-US" sz="1000" dirty="0"/>
                        <a:t> </a:t>
                      </a:r>
                      <a:r>
                        <a:rPr lang="en-US" sz="1000" dirty="0" err="1"/>
                        <a:t>generation,Waste</a:t>
                      </a:r>
                      <a:r>
                        <a:rPr lang="en-US" sz="1000" dirty="0"/>
                        <a:t> </a:t>
                      </a:r>
                      <a:r>
                        <a:rPr lang="en-US" sz="1000" dirty="0" err="1"/>
                        <a:t>sorting,Waste</a:t>
                      </a:r>
                      <a:r>
                        <a:rPr lang="en-US" sz="1000" dirty="0"/>
                        <a:t> </a:t>
                      </a:r>
                      <a:r>
                        <a:rPr lang="en-US" sz="1000" dirty="0" err="1"/>
                        <a:t>collection,Waste</a:t>
                      </a:r>
                      <a:r>
                        <a:rPr lang="en-US" sz="1000" dirty="0"/>
                        <a:t> </a:t>
                      </a:r>
                      <a:r>
                        <a:rPr lang="en-US" sz="1000" dirty="0" err="1"/>
                        <a:t>transportation,Waste</a:t>
                      </a:r>
                      <a:r>
                        <a:rPr lang="en-US" sz="1000" dirty="0"/>
                        <a:t> </a:t>
                      </a:r>
                      <a:r>
                        <a:rPr lang="en-US" sz="1000" dirty="0" err="1"/>
                        <a:t>processing,Waste</a:t>
                      </a:r>
                      <a:r>
                        <a:rPr lang="en-US" sz="1000" dirty="0"/>
                        <a:t> </a:t>
                      </a:r>
                      <a:r>
                        <a:rPr lang="en-US" sz="1000" dirty="0" err="1"/>
                        <a:t>recycling,Waste</a:t>
                      </a:r>
                      <a:r>
                        <a:rPr lang="en-US" sz="1000" dirty="0"/>
                        <a:t> </a:t>
                      </a:r>
                      <a:r>
                        <a:rPr lang="en-US" sz="1000" dirty="0" err="1"/>
                        <a:t>incineration,Waste</a:t>
                      </a:r>
                      <a:r>
                        <a:rPr lang="en-US" sz="1000" dirty="0"/>
                        <a:t> </a:t>
                      </a:r>
                      <a:r>
                        <a:rPr lang="en-US" sz="1000" dirty="0" err="1"/>
                        <a:t>landfilling,Waste</a:t>
                      </a:r>
                      <a:r>
                        <a:rPr lang="en-US" sz="1000" dirty="0"/>
                        <a:t> </a:t>
                      </a:r>
                      <a:r>
                        <a:rPr lang="en-US" sz="1000" dirty="0" err="1"/>
                        <a:t>regulations,Environmental</a:t>
                      </a:r>
                      <a:r>
                        <a:rPr lang="en-US" sz="1000" dirty="0"/>
                        <a:t> impact of </a:t>
                      </a:r>
                      <a:r>
                        <a:rPr lang="en-US" sz="1000" dirty="0" err="1"/>
                        <a:t>waste,Waste</a:t>
                      </a:r>
                      <a:r>
                        <a:rPr lang="en-US" sz="1000" dirty="0"/>
                        <a:t> </a:t>
                      </a:r>
                      <a:r>
                        <a:rPr lang="en-US" sz="1000" dirty="0" err="1"/>
                        <a:t>contamination,Leachate,Methane</a:t>
                      </a:r>
                      <a:r>
                        <a:rPr lang="en-US" sz="1000" dirty="0"/>
                        <a:t> </a:t>
                      </a:r>
                      <a:r>
                        <a:rPr lang="en-US" sz="1000" dirty="0" err="1"/>
                        <a:t>emissions,Greenhouse</a:t>
                      </a:r>
                      <a:r>
                        <a:rPr lang="en-US" sz="1000" dirty="0"/>
                        <a:t> gas emissions from </a:t>
                      </a:r>
                      <a:r>
                        <a:rPr lang="en-US" sz="1000" dirty="0" err="1"/>
                        <a:t>waste,Waste</a:t>
                      </a:r>
                      <a:r>
                        <a:rPr lang="en-US" sz="1000" dirty="0"/>
                        <a:t> management </a:t>
                      </a:r>
                      <a:r>
                        <a:rPr lang="en-US" sz="1000" dirty="0" err="1"/>
                        <a:t>practicesWaste</a:t>
                      </a:r>
                      <a:r>
                        <a:rPr lang="en-US" sz="1000" dirty="0"/>
                        <a:t> management </a:t>
                      </a:r>
                      <a:r>
                        <a:rPr lang="en-US" sz="1000" dirty="0" err="1"/>
                        <a:t>technologies,Waste</a:t>
                      </a:r>
                      <a:r>
                        <a:rPr lang="en-US" sz="1000" dirty="0"/>
                        <a:t> </a:t>
                      </a:r>
                      <a:r>
                        <a:rPr lang="en-US" sz="1000" dirty="0" err="1"/>
                        <a:t>audit,Waste</a:t>
                      </a:r>
                      <a:r>
                        <a:rPr lang="en-US" sz="1000" dirty="0"/>
                        <a:t> stream </a:t>
                      </a:r>
                      <a:r>
                        <a:rPr lang="en-US" sz="1000" dirty="0" err="1"/>
                        <a:t>analysis,Sustainable</a:t>
                      </a:r>
                      <a:r>
                        <a:rPr lang="en-US" sz="1000" dirty="0"/>
                        <a:t> waste </a:t>
                      </a:r>
                      <a:r>
                        <a:rPr lang="en-US" sz="1000" dirty="0" err="1"/>
                        <a:t>management,Circular</a:t>
                      </a:r>
                      <a:r>
                        <a:rPr lang="en-US" sz="1000" dirty="0"/>
                        <a:t> economy.</a:t>
                      </a:r>
                    </a:p>
                  </a:txBody>
                  <a:tcPr/>
                </a:tc>
                <a:extLst>
                  <a:ext uri="{0D108BD9-81ED-4DB2-BD59-A6C34878D82A}">
                    <a16:rowId xmlns:a16="http://schemas.microsoft.com/office/drawing/2014/main" val="1724102595"/>
                  </a:ext>
                </a:extLst>
              </a:tr>
              <a:tr h="601274">
                <a:tc>
                  <a:txBody>
                    <a:bodyPr/>
                    <a:lstStyle/>
                    <a:p>
                      <a:r>
                        <a:rPr lang="en-US" altLang="zh-CN" dirty="0"/>
                        <a:t>noise</a:t>
                      </a:r>
                      <a:endParaRPr lang="en-US" dirty="0"/>
                    </a:p>
                  </a:txBody>
                  <a:tcPr/>
                </a:tc>
                <a:tc>
                  <a:txBody>
                    <a:bodyPr/>
                    <a:lstStyle/>
                    <a:p>
                      <a:r>
                        <a:rPr lang="en-US" sz="1000" dirty="0"/>
                        <a:t>Noise </a:t>
                      </a:r>
                      <a:r>
                        <a:rPr lang="en-US" sz="1000" dirty="0" err="1"/>
                        <a:t>pollution,Environmental</a:t>
                      </a:r>
                      <a:r>
                        <a:rPr lang="en-US" sz="1000" dirty="0"/>
                        <a:t> </a:t>
                      </a:r>
                      <a:r>
                        <a:rPr lang="en-US" sz="1000" dirty="0" err="1"/>
                        <a:t>noise,Sound</a:t>
                      </a:r>
                      <a:r>
                        <a:rPr lang="en-US" sz="1000" dirty="0"/>
                        <a:t> </a:t>
                      </a:r>
                      <a:r>
                        <a:rPr lang="en-US" sz="1000" dirty="0" err="1"/>
                        <a:t>pollution,Noise</a:t>
                      </a:r>
                      <a:r>
                        <a:rPr lang="en-US" sz="1000" dirty="0"/>
                        <a:t> </a:t>
                      </a:r>
                      <a:r>
                        <a:rPr lang="en-US" sz="1000" dirty="0" err="1"/>
                        <a:t>levels,Decibels</a:t>
                      </a:r>
                      <a:r>
                        <a:rPr lang="en-US" sz="1000" dirty="0"/>
                        <a:t> (dB),Traffic </a:t>
                      </a:r>
                      <a:r>
                        <a:rPr lang="en-US" sz="1000" dirty="0" err="1"/>
                        <a:t>noise,Road</a:t>
                      </a:r>
                      <a:r>
                        <a:rPr lang="en-US" sz="1000" dirty="0"/>
                        <a:t> </a:t>
                      </a:r>
                      <a:r>
                        <a:rPr lang="en-US" sz="1000" dirty="0" err="1"/>
                        <a:t>noise,Highway</a:t>
                      </a:r>
                      <a:r>
                        <a:rPr lang="en-US" sz="1000" dirty="0"/>
                        <a:t> </a:t>
                      </a:r>
                      <a:r>
                        <a:rPr lang="en-US" sz="1000" dirty="0" err="1"/>
                        <a:t>noise,Aircraft</a:t>
                      </a:r>
                      <a:r>
                        <a:rPr lang="en-US" sz="1000" dirty="0"/>
                        <a:t> </a:t>
                      </a:r>
                      <a:r>
                        <a:rPr lang="en-US" sz="1000" dirty="0" err="1"/>
                        <a:t>noise,Airport</a:t>
                      </a:r>
                      <a:r>
                        <a:rPr lang="en-US" sz="1000" dirty="0"/>
                        <a:t> </a:t>
                      </a:r>
                      <a:r>
                        <a:rPr lang="en-US" sz="1000" dirty="0" err="1"/>
                        <a:t>noise,Railway</a:t>
                      </a:r>
                      <a:r>
                        <a:rPr lang="en-US" sz="1000" dirty="0"/>
                        <a:t> </a:t>
                      </a:r>
                      <a:r>
                        <a:rPr lang="en-US" sz="1000" dirty="0" err="1"/>
                        <a:t>noise,Train</a:t>
                      </a:r>
                      <a:r>
                        <a:rPr lang="en-US" sz="1000" dirty="0"/>
                        <a:t> </a:t>
                      </a:r>
                      <a:r>
                        <a:rPr lang="en-US" sz="1000" dirty="0" err="1"/>
                        <a:t>noise,Construction</a:t>
                      </a:r>
                      <a:r>
                        <a:rPr lang="en-US" sz="1000" dirty="0"/>
                        <a:t> </a:t>
                      </a:r>
                      <a:r>
                        <a:rPr lang="en-US" sz="1000" dirty="0" err="1"/>
                        <a:t>noise,Industrial</a:t>
                      </a:r>
                      <a:r>
                        <a:rPr lang="en-US" sz="1000" dirty="0"/>
                        <a:t> </a:t>
                      </a:r>
                      <a:r>
                        <a:rPr lang="en-US" sz="1000" dirty="0" err="1"/>
                        <a:t>noise,Workplace</a:t>
                      </a:r>
                      <a:r>
                        <a:rPr lang="en-US" sz="1000" dirty="0"/>
                        <a:t> </a:t>
                      </a:r>
                      <a:r>
                        <a:rPr lang="en-US" sz="1000" dirty="0" err="1"/>
                        <a:t>noise,Community</a:t>
                      </a:r>
                      <a:r>
                        <a:rPr lang="en-US" sz="1000" dirty="0"/>
                        <a:t> </a:t>
                      </a:r>
                      <a:r>
                        <a:rPr lang="en-US" sz="1000" dirty="0" err="1"/>
                        <a:t>noise,Urban</a:t>
                      </a:r>
                      <a:r>
                        <a:rPr lang="en-US" sz="1000" dirty="0"/>
                        <a:t> </a:t>
                      </a:r>
                      <a:r>
                        <a:rPr lang="en-US" sz="1000" dirty="0" err="1"/>
                        <a:t>noise,Rural</a:t>
                      </a:r>
                      <a:r>
                        <a:rPr lang="en-US" sz="1000" dirty="0"/>
                        <a:t> </a:t>
                      </a:r>
                      <a:r>
                        <a:rPr lang="en-US" sz="1000" dirty="0" err="1"/>
                        <a:t>noise,Noise</a:t>
                      </a:r>
                      <a:r>
                        <a:rPr lang="en-US" sz="1000" dirty="0"/>
                        <a:t> </a:t>
                      </a:r>
                      <a:r>
                        <a:rPr lang="en-US" sz="1000" dirty="0" err="1"/>
                        <a:t>exposure,Noise</a:t>
                      </a:r>
                      <a:r>
                        <a:rPr lang="en-US" sz="1000" dirty="0"/>
                        <a:t> </a:t>
                      </a:r>
                      <a:r>
                        <a:rPr lang="en-US" sz="1000" dirty="0" err="1"/>
                        <a:t>measurement,Noise</a:t>
                      </a:r>
                      <a:r>
                        <a:rPr lang="en-US" sz="1000" dirty="0"/>
                        <a:t> </a:t>
                      </a:r>
                      <a:r>
                        <a:rPr lang="en-US" sz="1000" dirty="0" err="1"/>
                        <a:t>monitoring,Noise</a:t>
                      </a:r>
                      <a:r>
                        <a:rPr lang="en-US" sz="1000" dirty="0"/>
                        <a:t> </a:t>
                      </a:r>
                      <a:r>
                        <a:rPr lang="en-US" sz="1000" dirty="0" err="1"/>
                        <a:t>control,Noise</a:t>
                      </a:r>
                      <a:r>
                        <a:rPr lang="en-US" sz="1000" dirty="0"/>
                        <a:t> </a:t>
                      </a:r>
                      <a:r>
                        <a:rPr lang="en-US" sz="1000" dirty="0" err="1"/>
                        <a:t>regulations,Noise</a:t>
                      </a:r>
                      <a:r>
                        <a:rPr lang="en-US" sz="1000" dirty="0"/>
                        <a:t> </a:t>
                      </a:r>
                      <a:r>
                        <a:rPr lang="en-US" sz="1000" dirty="0" err="1"/>
                        <a:t>mitigation,Noise</a:t>
                      </a:r>
                      <a:r>
                        <a:rPr lang="en-US" sz="1000" dirty="0"/>
                        <a:t> </a:t>
                      </a:r>
                      <a:r>
                        <a:rPr lang="en-US" sz="1000" dirty="0" err="1"/>
                        <a:t>barriers,Noise</a:t>
                      </a:r>
                      <a:r>
                        <a:rPr lang="en-US" sz="1000" dirty="0"/>
                        <a:t> </a:t>
                      </a:r>
                      <a:r>
                        <a:rPr lang="en-US" sz="1000" dirty="0" err="1"/>
                        <a:t>insulation,Noise</a:t>
                      </a:r>
                      <a:r>
                        <a:rPr lang="en-US" sz="1000" dirty="0"/>
                        <a:t> </a:t>
                      </a:r>
                      <a:r>
                        <a:rPr lang="en-US" sz="1000" dirty="0" err="1"/>
                        <a:t>reduction,Noise</a:t>
                      </a:r>
                      <a:r>
                        <a:rPr lang="en-US" sz="1000" dirty="0"/>
                        <a:t> </a:t>
                      </a:r>
                      <a:r>
                        <a:rPr lang="en-US" sz="1000" dirty="0" err="1"/>
                        <a:t>standards,Health</a:t>
                      </a:r>
                      <a:r>
                        <a:rPr lang="en-US" sz="1000" dirty="0"/>
                        <a:t> effects of noise </a:t>
                      </a:r>
                      <a:r>
                        <a:rPr lang="en-US" sz="1000" dirty="0" err="1"/>
                        <a:t>pollution,Noise</a:t>
                      </a:r>
                      <a:r>
                        <a:rPr lang="en-US" sz="1000" dirty="0"/>
                        <a:t>-induced hearing </a:t>
                      </a:r>
                      <a:r>
                        <a:rPr lang="en-US" sz="1000" dirty="0" err="1"/>
                        <a:t>loss,Sleep</a:t>
                      </a:r>
                      <a:r>
                        <a:rPr lang="en-US" sz="1000" dirty="0"/>
                        <a:t> </a:t>
                      </a:r>
                      <a:r>
                        <a:rPr lang="en-US" sz="1000" dirty="0" err="1"/>
                        <a:t>disturbance,Annoyance</a:t>
                      </a:r>
                      <a:r>
                        <a:rPr lang="en-US" sz="1000" dirty="0"/>
                        <a:t> due to </a:t>
                      </a:r>
                      <a:r>
                        <a:rPr lang="en-US" sz="1000" dirty="0" err="1"/>
                        <a:t>noise,Psychological</a:t>
                      </a:r>
                      <a:r>
                        <a:rPr lang="en-US" sz="1000" dirty="0"/>
                        <a:t> effects of </a:t>
                      </a:r>
                      <a:r>
                        <a:rPr lang="en-US" sz="1000" dirty="0" err="1"/>
                        <a:t>noise,Noise</a:t>
                      </a:r>
                      <a:r>
                        <a:rPr lang="en-US" sz="1000" dirty="0"/>
                        <a:t> and cardiovascular </a:t>
                      </a:r>
                      <a:r>
                        <a:rPr lang="en-US" sz="1000" dirty="0" err="1"/>
                        <a:t>health,Noise</a:t>
                      </a:r>
                      <a:r>
                        <a:rPr lang="en-US" sz="1000" dirty="0"/>
                        <a:t> and mental </a:t>
                      </a:r>
                      <a:r>
                        <a:rPr lang="en-US" sz="1000" dirty="0" err="1"/>
                        <a:t>health,Noise</a:t>
                      </a:r>
                      <a:r>
                        <a:rPr lang="en-US" sz="1000" dirty="0"/>
                        <a:t> </a:t>
                      </a:r>
                      <a:r>
                        <a:rPr lang="en-US" sz="1000" dirty="0" err="1"/>
                        <a:t>mapping,Noise</a:t>
                      </a:r>
                      <a:r>
                        <a:rPr lang="en-US" sz="1000" dirty="0"/>
                        <a:t> </a:t>
                      </a:r>
                      <a:r>
                        <a:rPr lang="en-US" sz="1000" dirty="0" err="1"/>
                        <a:t>modeling,Noise</a:t>
                      </a:r>
                      <a:r>
                        <a:rPr lang="en-US" sz="1000" dirty="0"/>
                        <a:t> </a:t>
                      </a:r>
                      <a:r>
                        <a:rPr lang="en-US" sz="1000" dirty="0" err="1"/>
                        <a:t>hotspots,Quiet</a:t>
                      </a:r>
                      <a:r>
                        <a:rPr lang="en-US" sz="1000" dirty="0"/>
                        <a:t> </a:t>
                      </a:r>
                      <a:r>
                        <a:rPr lang="en-US" sz="1000" dirty="0" err="1"/>
                        <a:t>zones,Noise</a:t>
                      </a:r>
                      <a:r>
                        <a:rPr lang="en-US" sz="1000" dirty="0"/>
                        <a:t> abatement measures.</a:t>
                      </a:r>
                    </a:p>
                  </a:txBody>
                  <a:tcPr/>
                </a:tc>
                <a:extLst>
                  <a:ext uri="{0D108BD9-81ED-4DB2-BD59-A6C34878D82A}">
                    <a16:rowId xmlns:a16="http://schemas.microsoft.com/office/drawing/2014/main" val="3953266856"/>
                  </a:ext>
                </a:extLst>
              </a:tr>
            </a:tbl>
          </a:graphicData>
        </a:graphic>
      </p:graphicFrame>
      <p:sp>
        <p:nvSpPr>
          <p:cNvPr id="4" name="Date Placeholder 3">
            <a:extLst>
              <a:ext uri="{FF2B5EF4-FFF2-40B4-BE49-F238E27FC236}">
                <a16:creationId xmlns:a16="http://schemas.microsoft.com/office/drawing/2014/main" id="{CFC21A8E-CD85-3947-8A10-B18EAA634BDB}"/>
              </a:ext>
            </a:extLst>
          </p:cNvPr>
          <p:cNvSpPr>
            <a:spLocks noGrp="1"/>
          </p:cNvSpPr>
          <p:nvPr>
            <p:ph type="dt" sz="half" idx="10"/>
          </p:nvPr>
        </p:nvSpPr>
        <p:spPr/>
        <p:txBody>
          <a:bodyPr/>
          <a:lstStyle/>
          <a:p>
            <a:fld id="{626DE685-1B6F-4D7C-AEF2-C9AD71EC467A}" type="datetime1">
              <a:rPr lang="en-US" smtClean="0"/>
              <a:t>2/6/24</a:t>
            </a:fld>
            <a:endParaRPr lang="en-US"/>
          </a:p>
        </p:txBody>
      </p:sp>
      <p:sp>
        <p:nvSpPr>
          <p:cNvPr id="5" name="Footer Placeholder 4">
            <a:extLst>
              <a:ext uri="{FF2B5EF4-FFF2-40B4-BE49-F238E27FC236}">
                <a16:creationId xmlns:a16="http://schemas.microsoft.com/office/drawing/2014/main" id="{60C41442-0718-8B49-A238-7668DFD88CF5}"/>
              </a:ext>
            </a:extLst>
          </p:cNvPr>
          <p:cNvSpPr>
            <a:spLocks noGrp="1"/>
          </p:cNvSpPr>
          <p:nvPr>
            <p:ph type="ftr" sz="quarter" idx="11"/>
          </p:nvPr>
        </p:nvSpPr>
        <p:spPr/>
        <p:txBody>
          <a:bodyPr/>
          <a:lstStyle/>
          <a:p>
            <a:r>
              <a:rPr lang="zh-CN" altLang="en-US" dirty="0"/>
              <a:t>*</a:t>
            </a:r>
            <a:r>
              <a:rPr lang="en-US" altLang="zh-CN" dirty="0"/>
              <a:t>Roughly</a:t>
            </a:r>
            <a:r>
              <a:rPr lang="zh-CN" altLang="en-US" dirty="0"/>
              <a:t> </a:t>
            </a:r>
            <a:r>
              <a:rPr lang="en-US" altLang="zh-CN" dirty="0"/>
              <a:t>catch</a:t>
            </a:r>
            <a:r>
              <a:rPr lang="zh-CN" altLang="en-US" dirty="0"/>
              <a:t> </a:t>
            </a:r>
            <a:r>
              <a:rPr lang="en-US" altLang="zh-CN" dirty="0"/>
              <a:t>from</a:t>
            </a:r>
            <a:r>
              <a:rPr lang="zh-CN" altLang="en-US" dirty="0"/>
              <a:t> </a:t>
            </a:r>
            <a:r>
              <a:rPr lang="en-US" altLang="zh-CN" dirty="0" err="1"/>
              <a:t>ChatGPT</a:t>
            </a:r>
            <a:endParaRPr lang="en-US" dirty="0"/>
          </a:p>
        </p:txBody>
      </p:sp>
      <p:sp>
        <p:nvSpPr>
          <p:cNvPr id="6" name="Slide Number Placeholder 5">
            <a:extLst>
              <a:ext uri="{FF2B5EF4-FFF2-40B4-BE49-F238E27FC236}">
                <a16:creationId xmlns:a16="http://schemas.microsoft.com/office/drawing/2014/main" id="{55E8CAF6-4FF3-FB43-BC93-0B5425DF5C34}"/>
              </a:ext>
            </a:extLst>
          </p:cNvPr>
          <p:cNvSpPr>
            <a:spLocks noGrp="1"/>
          </p:cNvSpPr>
          <p:nvPr>
            <p:ph type="sldNum" sz="quarter" idx="12"/>
          </p:nvPr>
        </p:nvSpPr>
        <p:spPr/>
        <p:txBody>
          <a:bodyPr/>
          <a:lstStyle/>
          <a:p>
            <a:fld id="{87E7843D-FF13-4365-9478-9625B70A2705}" type="slidenum">
              <a:rPr lang="en-US" smtClean="0"/>
              <a:t>6</a:t>
            </a:fld>
            <a:endParaRPr lang="en-US"/>
          </a:p>
        </p:txBody>
      </p:sp>
    </p:spTree>
    <p:extLst>
      <p:ext uri="{BB962C8B-B14F-4D97-AF65-F5344CB8AC3E}">
        <p14:creationId xmlns:p14="http://schemas.microsoft.com/office/powerpoint/2010/main" val="897279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View of earth from space">
            <a:extLst>
              <a:ext uri="{FF2B5EF4-FFF2-40B4-BE49-F238E27FC236}">
                <a16:creationId xmlns:a16="http://schemas.microsoft.com/office/drawing/2014/main" id="{9DC30832-8763-9464-9305-56597571DB52}"/>
              </a:ext>
            </a:extLst>
          </p:cNvPr>
          <p:cNvPicPr>
            <a:picLocks noChangeAspect="1"/>
          </p:cNvPicPr>
          <p:nvPr/>
        </p:nvPicPr>
        <p:blipFill rotWithShape="1">
          <a:blip r:embed="rId2"/>
          <a:srcRect l="32211" r="28426" b="1"/>
          <a:stretch/>
        </p:blipFill>
        <p:spPr>
          <a:xfrm>
            <a:off x="20" y="-17929"/>
            <a:ext cx="4876780" cy="6875929"/>
          </a:xfrm>
          <a:prstGeom prst="rect">
            <a:avLst/>
          </a:prstGeom>
        </p:spPr>
      </p:pic>
      <p:sp>
        <p:nvSpPr>
          <p:cNvPr id="2" name="Title 1">
            <a:extLst>
              <a:ext uri="{FF2B5EF4-FFF2-40B4-BE49-F238E27FC236}">
                <a16:creationId xmlns:a16="http://schemas.microsoft.com/office/drawing/2014/main" id="{2E4BE2B2-B5A9-5B47-A532-85D2D725B461}"/>
              </a:ext>
            </a:extLst>
          </p:cNvPr>
          <p:cNvSpPr>
            <a:spLocks noGrp="1"/>
          </p:cNvSpPr>
          <p:nvPr>
            <p:ph type="title"/>
          </p:nvPr>
        </p:nvSpPr>
        <p:spPr>
          <a:xfrm>
            <a:off x="5604846" y="860615"/>
            <a:ext cx="5886519" cy="1272986"/>
          </a:xfrm>
        </p:spPr>
        <p:txBody>
          <a:bodyPr>
            <a:normAutofit/>
          </a:bodyPr>
          <a:lstStyle/>
          <a:p>
            <a:r>
              <a:rPr lang="en-US" sz="3700" b="0" i="0">
                <a:effectLst/>
                <a:latin typeface="Söhne"/>
              </a:rPr>
              <a:t>environmental pollution report/news:</a:t>
            </a:r>
            <a:endParaRPr lang="en-US" sz="3700"/>
          </a:p>
        </p:txBody>
      </p:sp>
      <p:sp>
        <p:nvSpPr>
          <p:cNvPr id="3" name="Content Placeholder 2">
            <a:extLst>
              <a:ext uri="{FF2B5EF4-FFF2-40B4-BE49-F238E27FC236}">
                <a16:creationId xmlns:a16="http://schemas.microsoft.com/office/drawing/2014/main" id="{1BA915A1-6512-6A4F-86C9-27439C418293}"/>
              </a:ext>
            </a:extLst>
          </p:cNvPr>
          <p:cNvSpPr>
            <a:spLocks noGrp="1"/>
          </p:cNvSpPr>
          <p:nvPr>
            <p:ph idx="1"/>
          </p:nvPr>
        </p:nvSpPr>
        <p:spPr>
          <a:xfrm>
            <a:off x="5604846" y="2133600"/>
            <a:ext cx="5886519" cy="3774464"/>
          </a:xfrm>
        </p:spPr>
        <p:txBody>
          <a:bodyPr>
            <a:normAutofit/>
          </a:bodyPr>
          <a:lstStyle/>
          <a:p>
            <a:pPr>
              <a:lnSpc>
                <a:spcPct val="100000"/>
              </a:lnSpc>
              <a:buFont typeface="+mj-lt"/>
              <a:buAutoNum type="arabicPeriod"/>
            </a:pPr>
            <a:r>
              <a:rPr lang="en-US" sz="1600" b="1" i="0">
                <a:effectLst/>
                <a:latin typeface="Söhne"/>
              </a:rPr>
              <a:t>Environmental Protection Agency (EPA)</a:t>
            </a:r>
            <a:r>
              <a:rPr lang="en-US" sz="1600" b="0" i="0">
                <a:effectLst/>
                <a:latin typeface="Söhne"/>
              </a:rPr>
              <a:t> - </a:t>
            </a:r>
            <a:r>
              <a:rPr lang="en-US" sz="1600" b="0" i="0" u="none" strike="noStrike">
                <a:effectLst/>
                <a:latin typeface="Söhne"/>
                <a:hlinkClick r:id="rId3"/>
              </a:rPr>
              <a:t>EPA</a:t>
            </a:r>
            <a:endParaRPr lang="en-US" sz="1600" b="0" i="0">
              <a:effectLst/>
              <a:latin typeface="Söhne"/>
            </a:endParaRPr>
          </a:p>
          <a:p>
            <a:pPr>
              <a:lnSpc>
                <a:spcPct val="100000"/>
              </a:lnSpc>
              <a:buFont typeface="+mj-lt"/>
              <a:buAutoNum type="arabicPeriod"/>
            </a:pPr>
            <a:r>
              <a:rPr lang="en-US" sz="1600" b="1" i="0">
                <a:effectLst/>
                <a:latin typeface="Söhne"/>
              </a:rPr>
              <a:t>World Health Organization (WHO)</a:t>
            </a:r>
            <a:r>
              <a:rPr lang="en-US" sz="1600" b="0" i="0">
                <a:effectLst/>
                <a:latin typeface="Söhne"/>
              </a:rPr>
              <a:t> - </a:t>
            </a:r>
            <a:r>
              <a:rPr lang="en-US" sz="1600" b="0" i="0" u="none" strike="noStrike">
                <a:effectLst/>
                <a:latin typeface="Söhne"/>
              </a:rPr>
              <a:t>WHO</a:t>
            </a:r>
            <a:endParaRPr lang="en-US" sz="1600" b="0" i="0">
              <a:effectLst/>
              <a:latin typeface="Söhne"/>
            </a:endParaRPr>
          </a:p>
          <a:p>
            <a:pPr>
              <a:lnSpc>
                <a:spcPct val="100000"/>
              </a:lnSpc>
              <a:buFont typeface="+mj-lt"/>
              <a:buAutoNum type="arabicPeriod"/>
            </a:pPr>
            <a:r>
              <a:rPr lang="en-US" sz="1600" b="1" i="0">
                <a:effectLst/>
                <a:latin typeface="Söhne"/>
              </a:rPr>
              <a:t>National Geographic</a:t>
            </a:r>
            <a:r>
              <a:rPr lang="en-US" sz="1600" b="0" i="0">
                <a:effectLst/>
                <a:latin typeface="Söhne"/>
              </a:rPr>
              <a:t> - </a:t>
            </a:r>
            <a:r>
              <a:rPr lang="en-US" sz="1600" b="0" i="0" u="none" strike="noStrike">
                <a:effectLst/>
                <a:latin typeface="Söhne"/>
              </a:rPr>
              <a:t>National Geographic Environment</a:t>
            </a:r>
            <a:endParaRPr lang="en-US" sz="1600" b="0" i="0">
              <a:effectLst/>
              <a:latin typeface="Söhne"/>
            </a:endParaRPr>
          </a:p>
          <a:p>
            <a:pPr>
              <a:lnSpc>
                <a:spcPct val="100000"/>
              </a:lnSpc>
              <a:buFont typeface="+mj-lt"/>
              <a:buAutoNum type="arabicPeriod"/>
            </a:pPr>
            <a:r>
              <a:rPr lang="en-US" sz="1600" b="1" i="0">
                <a:effectLst/>
                <a:latin typeface="Söhne"/>
              </a:rPr>
              <a:t>The Guardian Environment</a:t>
            </a:r>
            <a:r>
              <a:rPr lang="en-US" sz="1600" b="0" i="0">
                <a:effectLst/>
                <a:latin typeface="Söhne"/>
              </a:rPr>
              <a:t> - </a:t>
            </a:r>
            <a:r>
              <a:rPr lang="en-US" sz="1600" b="0" i="0" u="none" strike="noStrike">
                <a:effectLst/>
                <a:latin typeface="Söhne"/>
              </a:rPr>
              <a:t>The Guardian Environment</a:t>
            </a:r>
            <a:endParaRPr lang="en-US" sz="1600" b="0" i="0">
              <a:effectLst/>
              <a:latin typeface="Söhne"/>
            </a:endParaRPr>
          </a:p>
          <a:p>
            <a:pPr>
              <a:lnSpc>
                <a:spcPct val="100000"/>
              </a:lnSpc>
              <a:buFont typeface="+mj-lt"/>
              <a:buAutoNum type="arabicPeriod"/>
            </a:pPr>
            <a:r>
              <a:rPr lang="en-US" sz="1600" b="1" i="0">
                <a:effectLst/>
                <a:latin typeface="Söhne"/>
              </a:rPr>
              <a:t>Environmental News Network (ENN)</a:t>
            </a:r>
            <a:r>
              <a:rPr lang="en-US" sz="1600" b="0" i="0">
                <a:effectLst/>
                <a:latin typeface="Söhne"/>
              </a:rPr>
              <a:t> - </a:t>
            </a:r>
            <a:r>
              <a:rPr lang="en-US" sz="1600" b="0" i="0" u="none" strike="noStrike">
                <a:effectLst/>
                <a:latin typeface="Söhne"/>
                <a:hlinkClick r:id="rId4"/>
              </a:rPr>
              <a:t>ENN</a:t>
            </a:r>
            <a:endParaRPr lang="en-US" sz="1600" b="0" i="0">
              <a:effectLst/>
              <a:latin typeface="Söhne"/>
            </a:endParaRPr>
          </a:p>
          <a:p>
            <a:pPr>
              <a:lnSpc>
                <a:spcPct val="100000"/>
              </a:lnSpc>
              <a:buFont typeface="+mj-lt"/>
              <a:buAutoNum type="arabicPeriod"/>
            </a:pPr>
            <a:r>
              <a:rPr lang="en-US" sz="1600" b="1" i="0">
                <a:effectLst/>
                <a:latin typeface="Söhne"/>
              </a:rPr>
              <a:t>Environmental Health News (EHN)</a:t>
            </a:r>
            <a:r>
              <a:rPr lang="en-US" sz="1600" b="0" i="0">
                <a:effectLst/>
                <a:latin typeface="Söhne"/>
              </a:rPr>
              <a:t> - </a:t>
            </a:r>
            <a:r>
              <a:rPr lang="en-US" sz="1600" b="0" i="0" u="none" strike="noStrike">
                <a:effectLst/>
                <a:latin typeface="Söhne"/>
                <a:hlinkClick r:id="rId5"/>
              </a:rPr>
              <a:t>EHN</a:t>
            </a:r>
            <a:endParaRPr lang="en-US" sz="1600" b="0" i="0">
              <a:effectLst/>
              <a:latin typeface="Söhne"/>
            </a:endParaRPr>
          </a:p>
          <a:p>
            <a:pPr>
              <a:lnSpc>
                <a:spcPct val="100000"/>
              </a:lnSpc>
              <a:buFont typeface="+mj-lt"/>
              <a:buAutoNum type="arabicPeriod"/>
            </a:pPr>
            <a:r>
              <a:rPr lang="en-US" sz="1600" b="1" i="0">
                <a:effectLst/>
                <a:latin typeface="Söhne"/>
              </a:rPr>
              <a:t>Inside Climate News</a:t>
            </a:r>
            <a:r>
              <a:rPr lang="en-US" sz="1600" b="0" i="0">
                <a:effectLst/>
                <a:latin typeface="Söhne"/>
              </a:rPr>
              <a:t> - </a:t>
            </a:r>
            <a:r>
              <a:rPr lang="en-US" sz="1600" b="0" i="0" u="none" strike="noStrike">
                <a:effectLst/>
                <a:latin typeface="Söhne"/>
                <a:hlinkClick r:id="rId6"/>
              </a:rPr>
              <a:t>Inside Climate News</a:t>
            </a:r>
            <a:endParaRPr lang="en-US" sz="1600" b="0" i="0">
              <a:effectLst/>
              <a:latin typeface="Söhne"/>
            </a:endParaRPr>
          </a:p>
          <a:p>
            <a:pPr>
              <a:lnSpc>
                <a:spcPct val="100000"/>
              </a:lnSpc>
              <a:buFont typeface="+mj-lt"/>
              <a:buAutoNum type="arabicPeriod"/>
            </a:pPr>
            <a:r>
              <a:rPr lang="en-US" sz="1600" b="1" i="0">
                <a:effectLst/>
                <a:latin typeface="Söhne"/>
              </a:rPr>
              <a:t>ScienceDaily</a:t>
            </a:r>
            <a:r>
              <a:rPr lang="en-US" sz="1600" b="0" i="0">
                <a:effectLst/>
                <a:latin typeface="Söhne"/>
              </a:rPr>
              <a:t> - </a:t>
            </a:r>
            <a:r>
              <a:rPr lang="en-US" sz="1600" b="0" i="0" u="none" strike="noStrike">
                <a:effectLst/>
                <a:latin typeface="Söhne"/>
              </a:rPr>
              <a:t>ScienceDaily Environment</a:t>
            </a:r>
            <a:endParaRPr lang="en-US" sz="1600" b="0" i="0">
              <a:effectLst/>
              <a:latin typeface="Söhne"/>
            </a:endParaRPr>
          </a:p>
          <a:p>
            <a:pPr>
              <a:lnSpc>
                <a:spcPct val="100000"/>
              </a:lnSpc>
              <a:buFont typeface="+mj-lt"/>
              <a:buAutoNum type="arabicPeriod"/>
            </a:pPr>
            <a:r>
              <a:rPr lang="en-US" sz="1600" b="1" i="0">
                <a:effectLst/>
                <a:latin typeface="Söhne"/>
              </a:rPr>
              <a:t>Greenpeace</a:t>
            </a:r>
            <a:r>
              <a:rPr lang="en-US" sz="1600" b="0" i="0">
                <a:effectLst/>
                <a:latin typeface="Söhne"/>
              </a:rPr>
              <a:t> - </a:t>
            </a:r>
            <a:r>
              <a:rPr lang="en-US" sz="1600" b="0" i="0" u="none" strike="noStrike">
                <a:effectLst/>
                <a:latin typeface="Söhne"/>
              </a:rPr>
              <a:t>Greenpeace</a:t>
            </a:r>
            <a:endParaRPr lang="en-US" sz="1600" b="0" i="0">
              <a:effectLst/>
              <a:latin typeface="Söhne"/>
            </a:endParaRPr>
          </a:p>
          <a:p>
            <a:pPr>
              <a:lnSpc>
                <a:spcPct val="100000"/>
              </a:lnSpc>
              <a:buFont typeface="+mj-lt"/>
              <a:buAutoNum type="arabicPeriod"/>
            </a:pPr>
            <a:r>
              <a:rPr lang="en-US" sz="1600" b="1" i="0">
                <a:effectLst/>
                <a:latin typeface="Söhne"/>
              </a:rPr>
              <a:t>The Conversation Environment</a:t>
            </a:r>
            <a:r>
              <a:rPr lang="en-US" sz="1600" b="0" i="0">
                <a:effectLst/>
                <a:latin typeface="Söhne"/>
              </a:rPr>
              <a:t> - </a:t>
            </a:r>
            <a:r>
              <a:rPr lang="en-US" sz="1600" b="0" i="0" u="none" strike="noStrike">
                <a:effectLst/>
                <a:latin typeface="Söhne"/>
              </a:rPr>
              <a:t>The Conversation Environment</a:t>
            </a:r>
            <a:endParaRPr lang="en-US" sz="1600" b="0" i="0">
              <a:effectLst/>
              <a:latin typeface="Söhne"/>
            </a:endParaRPr>
          </a:p>
          <a:p>
            <a:pPr>
              <a:lnSpc>
                <a:spcPct val="100000"/>
              </a:lnSpc>
            </a:pPr>
            <a:endParaRPr lang="en-US" sz="1600"/>
          </a:p>
        </p:txBody>
      </p:sp>
      <p:sp>
        <p:nvSpPr>
          <p:cNvPr id="4" name="Date Placeholder 3">
            <a:extLst>
              <a:ext uri="{FF2B5EF4-FFF2-40B4-BE49-F238E27FC236}">
                <a16:creationId xmlns:a16="http://schemas.microsoft.com/office/drawing/2014/main" id="{E0D98093-ECD4-854D-B492-C4573A07FEBC}"/>
              </a:ext>
            </a:extLst>
          </p:cNvPr>
          <p:cNvSpPr>
            <a:spLocks noGrp="1"/>
          </p:cNvSpPr>
          <p:nvPr>
            <p:ph type="dt" sz="half" idx="10"/>
          </p:nvPr>
        </p:nvSpPr>
        <p:spPr>
          <a:xfrm>
            <a:off x="8369448" y="6356350"/>
            <a:ext cx="2592594" cy="365125"/>
          </a:xfrm>
        </p:spPr>
        <p:txBody>
          <a:bodyPr>
            <a:normAutofit/>
          </a:bodyPr>
          <a:lstStyle/>
          <a:p>
            <a:pPr>
              <a:spcAft>
                <a:spcPts val="600"/>
              </a:spcAft>
            </a:pPr>
            <a:fld id="{626DE685-1B6F-4D7C-AEF2-C9AD71EC467A}" type="datetime1">
              <a:rPr lang="en-US" smtClean="0"/>
              <a:pPr>
                <a:spcAft>
                  <a:spcPts val="600"/>
                </a:spcAft>
              </a:pPr>
              <a:t>2/6/24</a:t>
            </a:fld>
            <a:endParaRPr lang="en-US"/>
          </a:p>
        </p:txBody>
      </p:sp>
      <p:sp>
        <p:nvSpPr>
          <p:cNvPr id="5" name="Footer Placeholder 4">
            <a:extLst>
              <a:ext uri="{FF2B5EF4-FFF2-40B4-BE49-F238E27FC236}">
                <a16:creationId xmlns:a16="http://schemas.microsoft.com/office/drawing/2014/main" id="{B875B3C5-FDA9-C145-8B9A-2C7D8D648232}"/>
              </a:ext>
            </a:extLst>
          </p:cNvPr>
          <p:cNvSpPr>
            <a:spLocks noGrp="1"/>
          </p:cNvSpPr>
          <p:nvPr>
            <p:ph type="ftr" sz="quarter" idx="11"/>
          </p:nvPr>
        </p:nvSpPr>
        <p:spPr>
          <a:xfrm>
            <a:off x="715383" y="6356350"/>
            <a:ext cx="4539727" cy="365125"/>
          </a:xfrm>
        </p:spPr>
        <p:txBody>
          <a:bodyPr>
            <a:normAutofit/>
          </a:bodyPr>
          <a:lstStyle/>
          <a:p>
            <a:pPr>
              <a:spcAft>
                <a:spcPts val="600"/>
              </a:spcAft>
            </a:pPr>
            <a:r>
              <a:rPr lang="en-US">
                <a:solidFill>
                  <a:srgbClr val="FFFFFF"/>
                </a:solidFill>
              </a:rPr>
              <a:t>Sample Footer Text</a:t>
            </a:r>
          </a:p>
        </p:txBody>
      </p:sp>
      <p:sp>
        <p:nvSpPr>
          <p:cNvPr id="6" name="Slide Number Placeholder 5">
            <a:extLst>
              <a:ext uri="{FF2B5EF4-FFF2-40B4-BE49-F238E27FC236}">
                <a16:creationId xmlns:a16="http://schemas.microsoft.com/office/drawing/2014/main" id="{73E236CF-8186-EB43-AEFC-4178BCEF1B5E}"/>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7</a:t>
            </a:fld>
            <a:endParaRPr lang="en-US"/>
          </a:p>
        </p:txBody>
      </p:sp>
    </p:spTree>
    <p:extLst>
      <p:ext uri="{BB962C8B-B14F-4D97-AF65-F5344CB8AC3E}">
        <p14:creationId xmlns:p14="http://schemas.microsoft.com/office/powerpoint/2010/main" val="1772316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F2B951FD-94F7-E138-3EC2-A66A551D91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Office items on a table">
            <a:extLst>
              <a:ext uri="{FF2B5EF4-FFF2-40B4-BE49-F238E27FC236}">
                <a16:creationId xmlns:a16="http://schemas.microsoft.com/office/drawing/2014/main" id="{33BD2B5E-523D-F00C-9868-EFAD3AA1E10B}"/>
              </a:ext>
            </a:extLst>
          </p:cNvPr>
          <p:cNvPicPr>
            <a:picLocks noChangeAspect="1"/>
          </p:cNvPicPr>
          <p:nvPr/>
        </p:nvPicPr>
        <p:blipFill rotWithShape="1">
          <a:blip r:embed="rId2"/>
          <a:srcRect l="22781" r="13684" b="2"/>
          <a:stretch/>
        </p:blipFill>
        <p:spPr>
          <a:xfrm>
            <a:off x="6420752" y="-1"/>
            <a:ext cx="5771248" cy="6857999"/>
          </a:xfrm>
          <a:prstGeom prst="rect">
            <a:avLst/>
          </a:prstGeom>
        </p:spPr>
      </p:pic>
      <p:sp>
        <p:nvSpPr>
          <p:cNvPr id="2" name="Title 1">
            <a:extLst>
              <a:ext uri="{FF2B5EF4-FFF2-40B4-BE49-F238E27FC236}">
                <a16:creationId xmlns:a16="http://schemas.microsoft.com/office/drawing/2014/main" id="{2545D524-9B19-9145-9AD3-4CBAF1394C82}"/>
              </a:ext>
            </a:extLst>
          </p:cNvPr>
          <p:cNvSpPr>
            <a:spLocks noGrp="1"/>
          </p:cNvSpPr>
          <p:nvPr>
            <p:ph type="title"/>
          </p:nvPr>
        </p:nvSpPr>
        <p:spPr>
          <a:xfrm>
            <a:off x="704088" y="914400"/>
            <a:ext cx="5195889" cy="1316736"/>
          </a:xfrm>
        </p:spPr>
        <p:txBody>
          <a:bodyPr>
            <a:normAutofit/>
          </a:bodyPr>
          <a:lstStyle/>
          <a:p>
            <a:pPr>
              <a:lnSpc>
                <a:spcPct val="90000"/>
              </a:lnSpc>
            </a:pPr>
            <a:r>
              <a:rPr lang="en-US" sz="3400" b="0" i="0">
                <a:effectLst/>
                <a:latin typeface="Söhne"/>
              </a:rPr>
              <a:t>official website for the state of Tennessee:</a:t>
            </a:r>
            <a:endParaRPr lang="en-US" sz="3400"/>
          </a:p>
        </p:txBody>
      </p:sp>
      <p:sp>
        <p:nvSpPr>
          <p:cNvPr id="3" name="Content Placeholder 2">
            <a:extLst>
              <a:ext uri="{FF2B5EF4-FFF2-40B4-BE49-F238E27FC236}">
                <a16:creationId xmlns:a16="http://schemas.microsoft.com/office/drawing/2014/main" id="{8E833FAC-D5AD-7542-9F94-8D090E9F8E21}"/>
              </a:ext>
            </a:extLst>
          </p:cNvPr>
          <p:cNvSpPr>
            <a:spLocks noGrp="1"/>
          </p:cNvSpPr>
          <p:nvPr>
            <p:ph idx="1"/>
          </p:nvPr>
        </p:nvSpPr>
        <p:spPr>
          <a:xfrm>
            <a:off x="704088" y="2231136"/>
            <a:ext cx="5195889" cy="3931920"/>
          </a:xfrm>
        </p:spPr>
        <p:txBody>
          <a:bodyPr>
            <a:normAutofit/>
          </a:bodyPr>
          <a:lstStyle/>
          <a:p>
            <a:pPr>
              <a:buFont typeface="+mj-lt"/>
              <a:buAutoNum type="arabicPeriod"/>
            </a:pPr>
            <a:r>
              <a:rPr lang="en-US" sz="1800" b="1" i="0" dirty="0">
                <a:effectLst/>
                <a:latin typeface="Söhne"/>
              </a:rPr>
              <a:t>The Tennessean</a:t>
            </a:r>
            <a:r>
              <a:rPr lang="en-US" sz="1800" b="0" i="0" dirty="0">
                <a:effectLst/>
                <a:latin typeface="Söhne"/>
              </a:rPr>
              <a:t>: </a:t>
            </a:r>
            <a:r>
              <a:rPr lang="en-US" sz="1800" b="0" i="0" u="none" strike="noStrike" dirty="0">
                <a:effectLst/>
                <a:latin typeface="Söhne"/>
                <a:hlinkClick r:id="rId3"/>
              </a:rPr>
              <a:t>The Tennessean</a:t>
            </a:r>
            <a:endParaRPr lang="en-US" sz="1800" b="0" i="0" dirty="0">
              <a:effectLst/>
              <a:latin typeface="Söhne"/>
            </a:endParaRPr>
          </a:p>
          <a:p>
            <a:pPr>
              <a:buFont typeface="+mj-lt"/>
              <a:buAutoNum type="arabicPeriod"/>
            </a:pPr>
            <a:r>
              <a:rPr lang="en-US" sz="1800" b="1" i="0" dirty="0">
                <a:effectLst/>
                <a:latin typeface="Söhne"/>
              </a:rPr>
              <a:t>WATE</a:t>
            </a:r>
            <a:r>
              <a:rPr lang="en-US" sz="1800" b="0" i="0" dirty="0">
                <a:effectLst/>
                <a:latin typeface="Söhne"/>
              </a:rPr>
              <a:t>: </a:t>
            </a:r>
            <a:r>
              <a:rPr lang="en-US" sz="1800" b="0" i="0" u="none" strike="noStrike" dirty="0">
                <a:effectLst/>
                <a:latin typeface="Söhne"/>
                <a:hlinkClick r:id="rId4"/>
              </a:rPr>
              <a:t>WATE</a:t>
            </a:r>
            <a:endParaRPr lang="en-US" sz="1800" b="0" i="0" dirty="0">
              <a:effectLst/>
              <a:latin typeface="Söhne"/>
            </a:endParaRPr>
          </a:p>
          <a:p>
            <a:pPr>
              <a:buFont typeface="+mj-lt"/>
              <a:buAutoNum type="arabicPeriod"/>
            </a:pPr>
            <a:r>
              <a:rPr lang="en-US" sz="1800" b="1" i="0" dirty="0">
                <a:effectLst/>
                <a:latin typeface="Söhne"/>
              </a:rPr>
              <a:t>WSMV News4 Nashville</a:t>
            </a:r>
            <a:r>
              <a:rPr lang="en-US" sz="1800" b="0" i="0" dirty="0">
                <a:effectLst/>
                <a:latin typeface="Söhne"/>
              </a:rPr>
              <a:t>: </a:t>
            </a:r>
            <a:r>
              <a:rPr lang="en-US" sz="1800" b="0" i="0" u="none" strike="noStrike" dirty="0">
                <a:effectLst/>
                <a:latin typeface="Söhne"/>
                <a:hlinkClick r:id="rId5"/>
              </a:rPr>
              <a:t>WSMV News4 Nashville</a:t>
            </a:r>
            <a:endParaRPr lang="en-US" sz="1800" b="0" i="0" dirty="0">
              <a:effectLst/>
              <a:latin typeface="Söhne"/>
            </a:endParaRPr>
          </a:p>
          <a:p>
            <a:pPr>
              <a:buFont typeface="+mj-lt"/>
              <a:buAutoNum type="arabicPeriod"/>
            </a:pPr>
            <a:r>
              <a:rPr lang="en-US" sz="1800" b="1" i="0" dirty="0">
                <a:effectLst/>
                <a:latin typeface="Söhne"/>
              </a:rPr>
              <a:t>WKRN News 2</a:t>
            </a:r>
            <a:r>
              <a:rPr lang="en-US" sz="1800" b="0" i="0" dirty="0">
                <a:effectLst/>
                <a:latin typeface="Söhne"/>
              </a:rPr>
              <a:t>: </a:t>
            </a:r>
            <a:r>
              <a:rPr lang="en-US" sz="1800" b="0" i="0" u="none" strike="noStrike" dirty="0">
                <a:effectLst/>
                <a:latin typeface="Söhne"/>
                <a:hlinkClick r:id="rId6"/>
              </a:rPr>
              <a:t>WKRN News 2</a:t>
            </a:r>
            <a:endParaRPr lang="en-US" sz="1800" b="0" i="0" dirty="0">
              <a:effectLst/>
              <a:latin typeface="Söhne"/>
            </a:endParaRPr>
          </a:p>
          <a:p>
            <a:pPr>
              <a:buFont typeface="+mj-lt"/>
              <a:buAutoNum type="arabicPeriod"/>
            </a:pPr>
            <a:r>
              <a:rPr lang="en-US" sz="1800" b="1" i="0" dirty="0">
                <a:effectLst/>
                <a:latin typeface="Söhne"/>
              </a:rPr>
              <a:t>Chattanooga Times Free Press</a:t>
            </a:r>
            <a:r>
              <a:rPr lang="en-US" sz="1800" b="0" i="0" dirty="0">
                <a:effectLst/>
                <a:latin typeface="Söhne"/>
              </a:rPr>
              <a:t>: </a:t>
            </a:r>
            <a:r>
              <a:rPr lang="en-US" sz="1800" b="0" i="0" u="none" strike="noStrike" dirty="0">
                <a:effectLst/>
                <a:latin typeface="Söhne"/>
                <a:hlinkClick r:id="rId7"/>
              </a:rPr>
              <a:t>Chattanooga Times Free Press</a:t>
            </a:r>
            <a:endParaRPr lang="en-US" sz="1800" b="0" i="0" dirty="0">
              <a:effectLst/>
              <a:latin typeface="Söhne"/>
            </a:endParaRPr>
          </a:p>
          <a:p>
            <a:pPr>
              <a:buFont typeface="+mj-lt"/>
              <a:buAutoNum type="arabicPeriod"/>
            </a:pPr>
            <a:r>
              <a:rPr lang="en-US" sz="1800" b="1" i="0" dirty="0">
                <a:effectLst/>
                <a:latin typeface="Söhne"/>
              </a:rPr>
              <a:t>Knoxville News Sentinel</a:t>
            </a:r>
            <a:r>
              <a:rPr lang="en-US" sz="1800" b="0" i="0" dirty="0">
                <a:effectLst/>
                <a:latin typeface="Söhne"/>
              </a:rPr>
              <a:t>: </a:t>
            </a:r>
            <a:r>
              <a:rPr lang="en-US" sz="1800" b="0" i="0" u="none" strike="noStrike" dirty="0">
                <a:effectLst/>
                <a:latin typeface="Söhne"/>
                <a:hlinkClick r:id="rId8"/>
              </a:rPr>
              <a:t>Knoxville News Sentinel</a:t>
            </a:r>
            <a:endParaRPr lang="en-US" sz="1800" b="0" i="0" dirty="0">
              <a:effectLst/>
              <a:latin typeface="Söhne"/>
            </a:endParaRPr>
          </a:p>
          <a:p>
            <a:endParaRPr lang="en-US" dirty="0"/>
          </a:p>
        </p:txBody>
      </p:sp>
      <p:sp>
        <p:nvSpPr>
          <p:cNvPr id="4" name="Date Placeholder 3">
            <a:extLst>
              <a:ext uri="{FF2B5EF4-FFF2-40B4-BE49-F238E27FC236}">
                <a16:creationId xmlns:a16="http://schemas.microsoft.com/office/drawing/2014/main" id="{78F58D01-E08B-EC47-875D-E4D018C1637D}"/>
              </a:ext>
            </a:extLst>
          </p:cNvPr>
          <p:cNvSpPr>
            <a:spLocks noGrp="1"/>
          </p:cNvSpPr>
          <p:nvPr>
            <p:ph type="dt" sz="half" idx="10"/>
          </p:nvPr>
        </p:nvSpPr>
        <p:spPr>
          <a:xfrm>
            <a:off x="8369448" y="6356350"/>
            <a:ext cx="2592594" cy="365125"/>
          </a:xfrm>
        </p:spPr>
        <p:txBody>
          <a:bodyPr>
            <a:normAutofit/>
          </a:bodyPr>
          <a:lstStyle/>
          <a:p>
            <a:pPr>
              <a:spcAft>
                <a:spcPts val="600"/>
              </a:spcAft>
            </a:pPr>
            <a:fld id="{626DE685-1B6F-4D7C-AEF2-C9AD71EC467A}" type="datetime1">
              <a:rPr lang="en-US">
                <a:solidFill>
                  <a:srgbClr val="FFFFFF"/>
                </a:solidFill>
              </a:rPr>
              <a:pPr>
                <a:spcAft>
                  <a:spcPts val="600"/>
                </a:spcAft>
              </a:pPr>
              <a:t>2/6/24</a:t>
            </a:fld>
            <a:endParaRPr lang="en-US">
              <a:solidFill>
                <a:srgbClr val="FFFFFF"/>
              </a:solidFill>
            </a:endParaRPr>
          </a:p>
        </p:txBody>
      </p:sp>
      <p:sp>
        <p:nvSpPr>
          <p:cNvPr id="5" name="Footer Placeholder 4">
            <a:extLst>
              <a:ext uri="{FF2B5EF4-FFF2-40B4-BE49-F238E27FC236}">
                <a16:creationId xmlns:a16="http://schemas.microsoft.com/office/drawing/2014/main" id="{DE8A1DBD-06BD-884E-95CA-F357812B492B}"/>
              </a:ext>
            </a:extLst>
          </p:cNvPr>
          <p:cNvSpPr>
            <a:spLocks noGrp="1"/>
          </p:cNvSpPr>
          <p:nvPr>
            <p:ph type="ftr" sz="quarter" idx="11"/>
          </p:nvPr>
        </p:nvSpPr>
        <p:spPr>
          <a:xfrm>
            <a:off x="715383" y="6356350"/>
            <a:ext cx="4539727" cy="365125"/>
          </a:xfrm>
        </p:spPr>
        <p:txBody>
          <a:bodyP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8A9B0A62-A4BE-4E41-A2BE-69B27AD5454F}"/>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a:solidFill>
                  <a:srgbClr val="FFFFFF"/>
                </a:solidFill>
              </a:rPr>
              <a:pPr>
                <a:lnSpc>
                  <a:spcPct val="90000"/>
                </a:lnSpc>
                <a:spcAft>
                  <a:spcPts val="600"/>
                </a:spcAft>
              </a:pPr>
              <a:t>8</a:t>
            </a:fld>
            <a:endParaRPr lang="en-US">
              <a:solidFill>
                <a:srgbClr val="FFFFFF"/>
              </a:solidFill>
            </a:endParaRPr>
          </a:p>
        </p:txBody>
      </p:sp>
    </p:spTree>
    <p:extLst>
      <p:ext uri="{BB962C8B-B14F-4D97-AF65-F5344CB8AC3E}">
        <p14:creationId xmlns:p14="http://schemas.microsoft.com/office/powerpoint/2010/main" val="1461630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22376"/>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Rolls of Newspaper">
            <a:extLst>
              <a:ext uri="{FF2B5EF4-FFF2-40B4-BE49-F238E27FC236}">
                <a16:creationId xmlns:a16="http://schemas.microsoft.com/office/drawing/2014/main" id="{FE2A67F4-62B3-38A7-A23D-A9910C89F6B9}"/>
              </a:ext>
            </a:extLst>
          </p:cNvPr>
          <p:cNvPicPr>
            <a:picLocks noChangeAspect="1"/>
          </p:cNvPicPr>
          <p:nvPr/>
        </p:nvPicPr>
        <p:blipFill rotWithShape="1">
          <a:blip r:embed="rId2"/>
          <a:srcRect l="42495" r="10163" b="2"/>
          <a:stretch/>
        </p:blipFill>
        <p:spPr>
          <a:xfrm>
            <a:off x="20" y="-17929"/>
            <a:ext cx="4876780" cy="6875929"/>
          </a:xfrm>
          <a:prstGeom prst="rect">
            <a:avLst/>
          </a:prstGeom>
        </p:spPr>
      </p:pic>
      <p:sp>
        <p:nvSpPr>
          <p:cNvPr id="2" name="Title 1">
            <a:extLst>
              <a:ext uri="{FF2B5EF4-FFF2-40B4-BE49-F238E27FC236}">
                <a16:creationId xmlns:a16="http://schemas.microsoft.com/office/drawing/2014/main" id="{F7325A4B-266A-BB40-B41B-8F07EF349C2F}"/>
              </a:ext>
            </a:extLst>
          </p:cNvPr>
          <p:cNvSpPr>
            <a:spLocks noGrp="1"/>
          </p:cNvSpPr>
          <p:nvPr>
            <p:ph type="title"/>
          </p:nvPr>
        </p:nvSpPr>
        <p:spPr>
          <a:xfrm>
            <a:off x="5604846" y="860615"/>
            <a:ext cx="5886519" cy="1272986"/>
          </a:xfrm>
        </p:spPr>
        <p:txBody>
          <a:bodyPr>
            <a:normAutofit/>
          </a:bodyPr>
          <a:lstStyle/>
          <a:p>
            <a:pPr>
              <a:lnSpc>
                <a:spcPct val="90000"/>
              </a:lnSpc>
            </a:pPr>
            <a:r>
              <a:rPr lang="en-US" b="0" i="0">
                <a:effectLst/>
                <a:latin typeface="Söhne"/>
              </a:rPr>
              <a:t>Major US News Websites:</a:t>
            </a:r>
            <a:endParaRPr lang="en-US"/>
          </a:p>
        </p:txBody>
      </p:sp>
      <p:sp>
        <p:nvSpPr>
          <p:cNvPr id="3" name="Content Placeholder 2">
            <a:extLst>
              <a:ext uri="{FF2B5EF4-FFF2-40B4-BE49-F238E27FC236}">
                <a16:creationId xmlns:a16="http://schemas.microsoft.com/office/drawing/2014/main" id="{A870DBDE-5080-5843-B263-627DB4BE5763}"/>
              </a:ext>
            </a:extLst>
          </p:cNvPr>
          <p:cNvSpPr>
            <a:spLocks noGrp="1"/>
          </p:cNvSpPr>
          <p:nvPr>
            <p:ph idx="1"/>
          </p:nvPr>
        </p:nvSpPr>
        <p:spPr>
          <a:xfrm>
            <a:off x="5604846" y="2133600"/>
            <a:ext cx="5886519" cy="3774464"/>
          </a:xfrm>
        </p:spPr>
        <p:txBody>
          <a:bodyPr>
            <a:normAutofit/>
          </a:bodyPr>
          <a:lstStyle/>
          <a:p>
            <a:pPr>
              <a:lnSpc>
                <a:spcPct val="100000"/>
              </a:lnSpc>
              <a:buFont typeface="+mj-lt"/>
              <a:buAutoNum type="arabicPeriod"/>
            </a:pPr>
            <a:r>
              <a:rPr lang="en-US" sz="1400" b="1" i="0">
                <a:effectLst/>
                <a:latin typeface="Söhne"/>
              </a:rPr>
              <a:t>CNN</a:t>
            </a:r>
            <a:r>
              <a:rPr lang="en-US" sz="1400" b="0" i="0">
                <a:effectLst/>
                <a:latin typeface="Söhne"/>
              </a:rPr>
              <a:t>: </a:t>
            </a:r>
            <a:r>
              <a:rPr lang="en-US" sz="1400" b="0" i="0" u="none" strike="noStrike">
                <a:effectLst/>
                <a:latin typeface="Söhne"/>
                <a:hlinkClick r:id="rId3"/>
              </a:rPr>
              <a:t>CNN</a:t>
            </a:r>
            <a:endParaRPr lang="en-US" sz="1400" b="0" i="0">
              <a:effectLst/>
              <a:latin typeface="Söhne"/>
            </a:endParaRPr>
          </a:p>
          <a:p>
            <a:pPr>
              <a:lnSpc>
                <a:spcPct val="100000"/>
              </a:lnSpc>
              <a:buFont typeface="+mj-lt"/>
              <a:buAutoNum type="arabicPeriod"/>
            </a:pPr>
            <a:r>
              <a:rPr lang="en-US" sz="1400" b="1" i="0">
                <a:effectLst/>
                <a:latin typeface="Söhne"/>
              </a:rPr>
              <a:t>The New York Times</a:t>
            </a:r>
            <a:r>
              <a:rPr lang="en-US" sz="1400" b="0" i="0">
                <a:effectLst/>
                <a:latin typeface="Söhne"/>
              </a:rPr>
              <a:t>: </a:t>
            </a:r>
            <a:r>
              <a:rPr lang="en-US" sz="1400" b="0" i="0" u="none" strike="noStrike">
                <a:effectLst/>
                <a:latin typeface="Söhne"/>
                <a:hlinkClick r:id="rId4"/>
              </a:rPr>
              <a:t>The New York Times</a:t>
            </a:r>
            <a:endParaRPr lang="en-US" sz="1400" b="0" i="0">
              <a:effectLst/>
              <a:latin typeface="Söhne"/>
            </a:endParaRPr>
          </a:p>
          <a:p>
            <a:pPr>
              <a:lnSpc>
                <a:spcPct val="100000"/>
              </a:lnSpc>
              <a:buFont typeface="+mj-lt"/>
              <a:buAutoNum type="arabicPeriod"/>
            </a:pPr>
            <a:r>
              <a:rPr lang="en-US" sz="1400" b="1" i="0">
                <a:effectLst/>
                <a:latin typeface="Söhne"/>
              </a:rPr>
              <a:t>The Washington Post</a:t>
            </a:r>
            <a:r>
              <a:rPr lang="en-US" sz="1400" b="0" i="0">
                <a:effectLst/>
                <a:latin typeface="Söhne"/>
              </a:rPr>
              <a:t>: </a:t>
            </a:r>
            <a:r>
              <a:rPr lang="en-US" sz="1400" b="0" i="0" u="none" strike="noStrike">
                <a:effectLst/>
                <a:latin typeface="Söhne"/>
                <a:hlinkClick r:id="rId5"/>
              </a:rPr>
              <a:t>The Washington Post</a:t>
            </a:r>
            <a:endParaRPr lang="en-US" sz="1400" b="0" i="0">
              <a:effectLst/>
              <a:latin typeface="Söhne"/>
            </a:endParaRPr>
          </a:p>
          <a:p>
            <a:pPr>
              <a:lnSpc>
                <a:spcPct val="100000"/>
              </a:lnSpc>
              <a:buFont typeface="+mj-lt"/>
              <a:buAutoNum type="arabicPeriod"/>
            </a:pPr>
            <a:r>
              <a:rPr lang="en-US" sz="1400" b="1" i="0">
                <a:effectLst/>
                <a:latin typeface="Söhne"/>
              </a:rPr>
              <a:t>NBC News</a:t>
            </a:r>
            <a:r>
              <a:rPr lang="en-US" sz="1400" b="0" i="0">
                <a:effectLst/>
                <a:latin typeface="Söhne"/>
              </a:rPr>
              <a:t>: </a:t>
            </a:r>
            <a:r>
              <a:rPr lang="en-US" sz="1400" b="0" i="0" u="none" strike="noStrike">
                <a:effectLst/>
                <a:latin typeface="Söhne"/>
                <a:hlinkClick r:id="rId6"/>
              </a:rPr>
              <a:t>NBC News</a:t>
            </a:r>
            <a:endParaRPr lang="en-US" sz="1400" b="0" i="0">
              <a:effectLst/>
              <a:latin typeface="Söhne"/>
            </a:endParaRPr>
          </a:p>
          <a:p>
            <a:pPr>
              <a:lnSpc>
                <a:spcPct val="100000"/>
              </a:lnSpc>
              <a:buFont typeface="+mj-lt"/>
              <a:buAutoNum type="arabicPeriod"/>
            </a:pPr>
            <a:r>
              <a:rPr lang="en-US" sz="1400" b="1" i="0">
                <a:effectLst/>
                <a:latin typeface="Söhne"/>
              </a:rPr>
              <a:t>CBS News</a:t>
            </a:r>
            <a:r>
              <a:rPr lang="en-US" sz="1400" b="0" i="0">
                <a:effectLst/>
                <a:latin typeface="Söhne"/>
              </a:rPr>
              <a:t>: </a:t>
            </a:r>
            <a:r>
              <a:rPr lang="en-US" sz="1400" b="0" i="0" u="none" strike="noStrike">
                <a:effectLst/>
                <a:latin typeface="Söhne"/>
                <a:hlinkClick r:id="rId7"/>
              </a:rPr>
              <a:t>CBS News</a:t>
            </a:r>
            <a:endParaRPr lang="en-US" sz="1400" b="0" i="0">
              <a:effectLst/>
              <a:latin typeface="Söhne"/>
            </a:endParaRPr>
          </a:p>
          <a:p>
            <a:pPr>
              <a:lnSpc>
                <a:spcPct val="100000"/>
              </a:lnSpc>
              <a:buFont typeface="+mj-lt"/>
              <a:buAutoNum type="arabicPeriod"/>
            </a:pPr>
            <a:r>
              <a:rPr lang="en-US" sz="1400" b="1" i="0">
                <a:effectLst/>
                <a:latin typeface="Söhne"/>
              </a:rPr>
              <a:t>ABC News</a:t>
            </a:r>
            <a:r>
              <a:rPr lang="en-US" sz="1400" b="0" i="0">
                <a:effectLst/>
                <a:latin typeface="Söhne"/>
              </a:rPr>
              <a:t>: </a:t>
            </a:r>
            <a:r>
              <a:rPr lang="en-US" sz="1400" b="0" i="0" u="none" strike="noStrike">
                <a:effectLst/>
                <a:latin typeface="Söhne"/>
              </a:rPr>
              <a:t>ABC News</a:t>
            </a:r>
            <a:endParaRPr lang="en-US" sz="1400" b="0" i="0">
              <a:effectLst/>
              <a:latin typeface="Söhne"/>
            </a:endParaRPr>
          </a:p>
          <a:p>
            <a:pPr>
              <a:lnSpc>
                <a:spcPct val="100000"/>
              </a:lnSpc>
              <a:buFont typeface="+mj-lt"/>
              <a:buAutoNum type="arabicPeriod"/>
            </a:pPr>
            <a:r>
              <a:rPr lang="en-US" sz="1400" b="1" i="0">
                <a:effectLst/>
                <a:latin typeface="Söhne"/>
              </a:rPr>
              <a:t>USA Today</a:t>
            </a:r>
            <a:r>
              <a:rPr lang="en-US" sz="1400" b="0" i="0">
                <a:effectLst/>
                <a:latin typeface="Söhne"/>
              </a:rPr>
              <a:t>: </a:t>
            </a:r>
            <a:r>
              <a:rPr lang="en-US" sz="1400" b="0" i="0" u="none" strike="noStrike">
                <a:effectLst/>
                <a:latin typeface="Söhne"/>
                <a:hlinkClick r:id="rId8"/>
              </a:rPr>
              <a:t>USA Today</a:t>
            </a:r>
            <a:endParaRPr lang="en-US" sz="1400" b="0" i="0">
              <a:effectLst/>
              <a:latin typeface="Söhne"/>
            </a:endParaRPr>
          </a:p>
          <a:p>
            <a:pPr>
              <a:lnSpc>
                <a:spcPct val="100000"/>
              </a:lnSpc>
              <a:buFont typeface="+mj-lt"/>
              <a:buAutoNum type="arabicPeriod"/>
            </a:pPr>
            <a:r>
              <a:rPr lang="en-US" sz="1400" b="1" i="0">
                <a:effectLst/>
                <a:latin typeface="Söhne"/>
              </a:rPr>
              <a:t>Fox News</a:t>
            </a:r>
            <a:r>
              <a:rPr lang="en-US" sz="1400" b="0" i="0">
                <a:effectLst/>
                <a:latin typeface="Söhne"/>
              </a:rPr>
              <a:t>: </a:t>
            </a:r>
            <a:r>
              <a:rPr lang="en-US" sz="1400" b="0" i="0" u="none" strike="noStrike">
                <a:effectLst/>
                <a:latin typeface="Söhne"/>
                <a:hlinkClick r:id="rId9"/>
              </a:rPr>
              <a:t>Fox News</a:t>
            </a:r>
            <a:endParaRPr lang="en-US" sz="1400" b="0" i="0">
              <a:effectLst/>
              <a:latin typeface="Söhne"/>
            </a:endParaRPr>
          </a:p>
          <a:p>
            <a:pPr>
              <a:lnSpc>
                <a:spcPct val="100000"/>
              </a:lnSpc>
              <a:buFont typeface="+mj-lt"/>
              <a:buAutoNum type="arabicPeriod"/>
            </a:pPr>
            <a:r>
              <a:rPr lang="en-US" sz="1400" b="1" i="0">
                <a:effectLst/>
                <a:latin typeface="Söhne"/>
              </a:rPr>
              <a:t>Reuters</a:t>
            </a:r>
            <a:r>
              <a:rPr lang="en-US" sz="1400" b="0" i="0">
                <a:effectLst/>
                <a:latin typeface="Söhne"/>
              </a:rPr>
              <a:t>: </a:t>
            </a:r>
            <a:r>
              <a:rPr lang="en-US" sz="1400" b="0" i="0" u="none" strike="noStrike">
                <a:effectLst/>
                <a:latin typeface="Söhne"/>
                <a:hlinkClick r:id="rId10"/>
              </a:rPr>
              <a:t>Reuters</a:t>
            </a:r>
            <a:endParaRPr lang="en-US" sz="1400" b="0" i="0">
              <a:effectLst/>
              <a:latin typeface="Söhne"/>
            </a:endParaRPr>
          </a:p>
          <a:p>
            <a:pPr>
              <a:lnSpc>
                <a:spcPct val="100000"/>
              </a:lnSpc>
              <a:buFont typeface="+mj-lt"/>
              <a:buAutoNum type="arabicPeriod"/>
            </a:pPr>
            <a:r>
              <a:rPr lang="en-US" sz="1400" b="1" i="0">
                <a:effectLst/>
                <a:latin typeface="Söhne"/>
              </a:rPr>
              <a:t>Associated Press (AP) News</a:t>
            </a:r>
            <a:r>
              <a:rPr lang="en-US" sz="1400" b="0" i="0">
                <a:effectLst/>
                <a:latin typeface="Söhne"/>
              </a:rPr>
              <a:t>: </a:t>
            </a:r>
            <a:r>
              <a:rPr lang="en-US" sz="1400" b="0" i="0" u="none" strike="noStrike">
                <a:effectLst/>
                <a:latin typeface="Söhne"/>
                <a:hlinkClick r:id="rId11"/>
              </a:rPr>
              <a:t>AP News</a:t>
            </a:r>
            <a:br>
              <a:rPr lang="en-US" sz="1400"/>
            </a:br>
            <a:endParaRPr lang="en-US" sz="1400"/>
          </a:p>
        </p:txBody>
      </p:sp>
      <p:sp>
        <p:nvSpPr>
          <p:cNvPr id="4" name="Date Placeholder 3">
            <a:extLst>
              <a:ext uri="{FF2B5EF4-FFF2-40B4-BE49-F238E27FC236}">
                <a16:creationId xmlns:a16="http://schemas.microsoft.com/office/drawing/2014/main" id="{5E991315-6133-3545-AD9E-9F78E8FD2359}"/>
              </a:ext>
            </a:extLst>
          </p:cNvPr>
          <p:cNvSpPr>
            <a:spLocks noGrp="1"/>
          </p:cNvSpPr>
          <p:nvPr>
            <p:ph type="dt" sz="half" idx="10"/>
          </p:nvPr>
        </p:nvSpPr>
        <p:spPr>
          <a:xfrm>
            <a:off x="8369448" y="6356350"/>
            <a:ext cx="2592594" cy="365125"/>
          </a:xfrm>
        </p:spPr>
        <p:txBody>
          <a:bodyPr>
            <a:normAutofit/>
          </a:bodyPr>
          <a:lstStyle/>
          <a:p>
            <a:pPr>
              <a:spcAft>
                <a:spcPts val="600"/>
              </a:spcAft>
            </a:pPr>
            <a:fld id="{626DE685-1B6F-4D7C-AEF2-C9AD71EC467A}" type="datetime1">
              <a:rPr lang="en-US" smtClean="0"/>
              <a:pPr>
                <a:spcAft>
                  <a:spcPts val="600"/>
                </a:spcAft>
              </a:pPr>
              <a:t>2/6/24</a:t>
            </a:fld>
            <a:endParaRPr lang="en-US"/>
          </a:p>
        </p:txBody>
      </p:sp>
      <p:sp>
        <p:nvSpPr>
          <p:cNvPr id="5" name="Footer Placeholder 4">
            <a:extLst>
              <a:ext uri="{FF2B5EF4-FFF2-40B4-BE49-F238E27FC236}">
                <a16:creationId xmlns:a16="http://schemas.microsoft.com/office/drawing/2014/main" id="{A6E5099D-A673-B945-ADE2-AB2E9D2A5BBB}"/>
              </a:ext>
            </a:extLst>
          </p:cNvPr>
          <p:cNvSpPr>
            <a:spLocks noGrp="1"/>
          </p:cNvSpPr>
          <p:nvPr>
            <p:ph type="ftr" sz="quarter" idx="11"/>
          </p:nvPr>
        </p:nvSpPr>
        <p:spPr>
          <a:xfrm>
            <a:off x="715383" y="6356350"/>
            <a:ext cx="4539727" cy="365125"/>
          </a:xfrm>
        </p:spPr>
        <p:txBody>
          <a:bodyPr>
            <a:normAutofit/>
          </a:bodyPr>
          <a:lstStyle/>
          <a:p>
            <a:pPr>
              <a:spcAft>
                <a:spcPts val="600"/>
              </a:spcAft>
            </a:pPr>
            <a:r>
              <a:rPr lang="en-US">
                <a:solidFill>
                  <a:srgbClr val="FFFFFF"/>
                </a:solidFill>
              </a:rPr>
              <a:t>Sample Footer Text</a:t>
            </a:r>
          </a:p>
        </p:txBody>
      </p:sp>
      <p:sp>
        <p:nvSpPr>
          <p:cNvPr id="6" name="Slide Number Placeholder 5">
            <a:extLst>
              <a:ext uri="{FF2B5EF4-FFF2-40B4-BE49-F238E27FC236}">
                <a16:creationId xmlns:a16="http://schemas.microsoft.com/office/drawing/2014/main" id="{7CF990E9-FA05-B648-8827-52629825EC5F}"/>
              </a:ext>
            </a:extLst>
          </p:cNvPr>
          <p:cNvSpPr>
            <a:spLocks noGrp="1"/>
          </p:cNvSpPr>
          <p:nvPr>
            <p:ph type="sldNum" sz="quarter" idx="12"/>
          </p:nvPr>
        </p:nvSpPr>
        <p:spPr>
          <a:xfrm>
            <a:off x="10919012" y="6356350"/>
            <a:ext cx="672354" cy="365125"/>
          </a:xfrm>
        </p:spPr>
        <p:txBody>
          <a:bodyPr>
            <a:normAutofit/>
          </a:bodyPr>
          <a:lstStyle/>
          <a:p>
            <a:pPr>
              <a:lnSpc>
                <a:spcPct val="90000"/>
              </a:lnSpc>
              <a:spcAft>
                <a:spcPts val="600"/>
              </a:spcAft>
            </a:pPr>
            <a:fld id="{87E7843D-FF13-4365-9478-9625B70A2705}" type="slidenum">
              <a:rPr lang="en-US" smtClean="0"/>
              <a:pPr>
                <a:lnSpc>
                  <a:spcPct val="90000"/>
                </a:lnSpc>
                <a:spcAft>
                  <a:spcPts val="600"/>
                </a:spcAft>
              </a:pPr>
              <a:t>9</a:t>
            </a:fld>
            <a:endParaRPr lang="en-US"/>
          </a:p>
        </p:txBody>
      </p:sp>
    </p:spTree>
    <p:extLst>
      <p:ext uri="{BB962C8B-B14F-4D97-AF65-F5344CB8AC3E}">
        <p14:creationId xmlns:p14="http://schemas.microsoft.com/office/powerpoint/2010/main" val="3246938760"/>
      </p:ext>
    </p:extLst>
  </p:cSld>
  <p:clrMapOvr>
    <a:masterClrMapping/>
  </p:clrMapOvr>
</p:sld>
</file>

<file path=ppt/theme/theme1.xml><?xml version="1.0" encoding="utf-8"?>
<a:theme xmlns:a="http://schemas.openxmlformats.org/drawingml/2006/main" name="ChronicleVTI">
  <a:themeElements>
    <a:clrScheme name="AnalogousFromLightSeed_2SEEDS">
      <a:dk1>
        <a:srgbClr val="000000"/>
      </a:dk1>
      <a:lt1>
        <a:srgbClr val="FFFFFF"/>
      </a:lt1>
      <a:dk2>
        <a:srgbClr val="413024"/>
      </a:dk2>
      <a:lt2>
        <a:srgbClr val="E2E6E8"/>
      </a:lt2>
      <a:accent1>
        <a:srgbClr val="D59164"/>
      </a:accent1>
      <a:accent2>
        <a:srgbClr val="DC8081"/>
      </a:accent2>
      <a:accent3>
        <a:srgbClr val="AFA266"/>
      </a:accent3>
      <a:accent4>
        <a:srgbClr val="52AFAF"/>
      </a:accent4>
      <a:accent5>
        <a:srgbClr val="69A8D6"/>
      </a:accent5>
      <a:accent6>
        <a:srgbClr val="6476D5"/>
      </a:accent6>
      <a:hlink>
        <a:srgbClr val="5986A5"/>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TotalTime>
  <Words>1620</Words>
  <Application>Microsoft Macintosh PowerPoint</Application>
  <PresentationFormat>Widescreen</PresentationFormat>
  <Paragraphs>120</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Söhne</vt:lpstr>
      <vt:lpstr>Arial</vt:lpstr>
      <vt:lpstr>Calibri</vt:lpstr>
      <vt:lpstr>Calisto MT</vt:lpstr>
      <vt:lpstr>Lato</vt:lpstr>
      <vt:lpstr>Univers Condensed</vt:lpstr>
      <vt:lpstr>ChronicleVTI</vt:lpstr>
      <vt:lpstr>Environmental justice  </vt:lpstr>
      <vt:lpstr>Goals for the project</vt:lpstr>
      <vt:lpstr>Goals for Sprint 1:</vt:lpstr>
      <vt:lpstr>Main method in project</vt:lpstr>
      <vt:lpstr>Key/seed words</vt:lpstr>
      <vt:lpstr>Pollution events key/seed words</vt:lpstr>
      <vt:lpstr>environmental pollution report/news:</vt:lpstr>
      <vt:lpstr>official website for the state of Tennessee:</vt:lpstr>
      <vt:lpstr>Major US News Websites:</vt:lpstr>
      <vt:lpstr>All Counties in Tennessee: </vt:lpstr>
      <vt:lpstr>major 100 cities in Tennessee: </vt:lpstr>
      <vt:lpstr>Dashboard demo</vt:lpstr>
      <vt:lpstr>Dashboard function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Jiaqi Xu (jxu9)</dc:creator>
  <cp:lastModifiedBy>Jiaqi Xu (jxu9)</cp:lastModifiedBy>
  <cp:revision>11</cp:revision>
  <dcterms:created xsi:type="dcterms:W3CDTF">2024-02-06T16:49:29Z</dcterms:created>
  <dcterms:modified xsi:type="dcterms:W3CDTF">2024-02-06T20:39:41Z</dcterms:modified>
</cp:coreProperties>
</file>